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18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60" r:id="rId7"/>
    <p:sldId id="261" r:id="rId8"/>
    <p:sldId id="266" r:id="rId9"/>
    <p:sldId id="268" r:id="rId10"/>
    <p:sldId id="274" r:id="rId11"/>
    <p:sldId id="269" r:id="rId12"/>
    <p:sldId id="273" r:id="rId13"/>
    <p:sldId id="270" r:id="rId14"/>
    <p:sldId id="271" r:id="rId15"/>
    <p:sldId id="277" r:id="rId16"/>
    <p:sldId id="276" r:id="rId17"/>
    <p:sldId id="278" r:id="rId18"/>
    <p:sldId id="279" r:id="rId19"/>
    <p:sldId id="280" r:id="rId20"/>
    <p:sldId id="282" r:id="rId21"/>
    <p:sldId id="281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996600"/>
    <a:srgbClr val="9999FF"/>
    <a:srgbClr val="00FF00"/>
    <a:srgbClr val="9966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12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763EB1E-1209-4544-9ADF-0A80DCE24D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FE4FDA-1929-4544-B829-9793F14096A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4FD5B57-13F6-46B2-9CD2-1567FE2DC3FE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1C3A016-03A2-4662-A424-CDAC285342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060F0AC-FB8C-465D-8C70-8F72E2CBD7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9DE83B-F4D6-464F-8C72-99453606471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4EB46-FA01-406E-B653-AC5AC167DD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A904445-578B-4BED-B938-B3F92C2313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2979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7F9D7559-A50C-43A5-80A8-D910629906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85B66E81-E684-4160-8FFA-D16A70DF7D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0A5D5D70-0761-42FE-BD51-673BC8BB11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2A32EB1-8DCC-4075-A54F-C895CF877F33}" type="slidenum">
              <a:rPr lang="en-US" altLang="en-US"/>
              <a:pPr/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4EB827FD-DDB8-43EF-9F8B-624DAC08AE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07CBE9C9-3AE3-4429-AD5F-1D4105F169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E71188F8-E3B8-4228-9855-6716E09FAB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7839256-DDFA-4B76-AA7D-949C5DA98113}" type="slidenum">
              <a:rPr lang="en-US" altLang="en-US"/>
              <a:pPr/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A7CF2A-75C1-46F5-92AA-05122BC729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B2DBA0-01A0-4591-9AD0-0341D23901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A87486-ABAC-4077-A397-392B0D7AF2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4AB8A-8A98-4077-8621-5407DF825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221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842FC9-0C11-4088-A674-121C5236E7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5D5D48-02FA-4C57-A32D-F08A909CE6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C7F370-809D-4524-8D0D-F717ACE015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2631F-7691-4C72-9803-C9B22B7C77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1005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C1917A-5063-4A98-8234-E1A573EE68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37AD8A-F082-41F2-BD52-CD79EDB664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EB4FF5-22F8-4032-B118-E5A0C6781D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0E30A-D108-4097-8D15-FA57E808AF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727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FF186-AF97-458E-9AB1-E33B2C169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2AA27-3D07-4504-91B1-17B04D0B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BABDC-745D-4E4D-BB7F-16DDBD449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FD570-848B-41F5-91B2-98B4D613C2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7930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14D67-3A8E-4D53-9C7D-1C0A80232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C527B-4DFB-4097-990C-028BDD990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9E4C0-885F-43B8-8D94-24D192C57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5AE99-E51A-49D1-8A83-C54C1580BB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2117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0841D-68E3-4691-83E0-E59415493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02449-051F-4023-A315-802CB1B8B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CFF06-0E6B-403B-B34F-618121BF4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88086-20AC-439E-8C1D-F2A617CF5E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365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BDC226-3831-440F-B7EB-105776714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F9EADED-2178-420D-8CD5-6C0AB89DF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22D6F9B-896B-4E3A-A09A-F65534E66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B7287-009D-449C-A3A0-C28CCD099D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80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19F0FBF-3E91-4EF7-BBE4-68C962D0C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A026E89-FB80-4D7A-ACBE-61F047D4A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5AF1E8-8D3B-4DDD-AA29-D2DAD9DD4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B27E1-AE5C-481B-BEA6-74661B1826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430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CC97713-66B4-4652-8844-5992EC40E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CBFC896-E13C-4DA6-9E75-2B3226CB1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63BC5E3-F944-47EA-AB70-FD31D09AF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74803-7884-43E0-ACF0-E88BD4CA7B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1704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CB6F004-4476-414D-A0E2-97CDC00D9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1B87A20-A6D1-4C6C-8EF5-8C396F6C2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57569E3-54FE-45AC-9567-E72C11394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B52D5-E742-4C04-808F-A75153F71B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0738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8D33D1-1345-47E7-B498-29AF440AB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6022A7-8668-4C85-B02B-4FBE581BD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9EFCE8-05B9-4B57-B9D8-6FA3D9AF3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EF499-452E-4F74-A4DB-4F02A1573B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06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8A60B3-8B07-4E3A-9BD1-5D0FFBCC94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0ADD4F-2B19-49CF-AC5B-2766471DBE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63B0CA-A19D-4661-A670-143E02245E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60E7B-99A6-43CA-81DE-F8B0BE547D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60174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D44F543-4E96-4925-B10E-20A2030A7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AB515F-4F57-4CDA-B222-B29A42AB7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CC0CF9-EE12-474F-9E2F-CCBCAA6F3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3E7C9-F69C-4FAB-8854-70DA47555A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940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02C67-7C5E-4415-A053-3F5933AC0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2C2CC-E3D1-4B2E-A4BB-239E07FAB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C4936-880F-440E-975A-907E9BD66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FE912-7962-4027-8010-750EFAFB3F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6701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629CE-D68D-4C17-8196-492F3D914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9B5BD-A276-4141-9153-EBC2E17AA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8AE6C-E9E5-4D6C-8667-E5885A174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DE21C-ACD6-476D-B600-2E12C7034E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869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EAAB64-8B3C-4D5C-8B88-72D363C07B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F46775-607B-4BBF-A7D0-5C7E88F360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A2F4AF-60AC-4E52-A6A4-E767022338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4EEE3-0E4C-413A-B4B3-0E56B8D431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4892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397C35-8C97-4EC3-9A79-68A9E926A8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359405-8139-4003-8736-FE76AC22BA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EB8E7D-DC8A-4EF6-865F-F26B5FEBC0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A065D-FDC9-4458-A4CA-449021FB52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704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339860D-8B75-4ABC-9F4E-6CFEBB0496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C7E122-2CA4-4EE3-8F74-014B269D2D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2564EB2-7E78-4355-8821-619E256E54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7202D-B5AB-4609-AC3B-3DFCA15E22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666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398DEA-D321-4641-B501-9EAABE0E57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D5A13C-27B4-4021-829C-30BC4EFBFF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2E7DD7C-4FB7-4B66-A94B-64B2F5C746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A7FA1-0048-46A8-9E0B-8BEFC7C06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9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188888D-32DC-4079-A249-95AFBBAB1A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0E4B618-06D2-432E-BF28-0765D204E1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F7BFDF4-4F73-4869-88B4-5224CB01F9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73476-C1F9-48F4-BF06-26C47C9180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3056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D37746-EE92-4327-B8F7-22EA182271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6E9E05-A0AA-4BAA-86A7-EBB0E1590E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05B6FA-B8E6-41E8-9E73-8F19CE236E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8CC66-5A25-40F5-B308-3A33F07E48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333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A76B80-E88E-4A1E-AE0B-C2DC007F1D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56F050-A02F-49BE-A160-82FC064361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D7FB48-4BC6-4625-949E-2254D1F4A1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D424D-4503-47F3-AF1B-4013AD822D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423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D3162B6-A95E-4F90-8FE8-D1B2DC9994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C3AD85-3D55-49A6-9A87-B4860E7B46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4452" name="Rectangle 4">
            <a:extLst>
              <a:ext uri="{FF2B5EF4-FFF2-40B4-BE49-F238E27FC236}">
                <a16:creationId xmlns:a16="http://schemas.microsoft.com/office/drawing/2014/main" id="{1201C97F-C9B8-4246-BDE5-169806B4066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3" name="Rectangle 5">
            <a:extLst>
              <a:ext uri="{FF2B5EF4-FFF2-40B4-BE49-F238E27FC236}">
                <a16:creationId xmlns:a16="http://schemas.microsoft.com/office/drawing/2014/main" id="{17E4902D-80E6-431E-8F24-FD564A0C90C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4" name="Rectangle 6">
            <a:extLst>
              <a:ext uri="{FF2B5EF4-FFF2-40B4-BE49-F238E27FC236}">
                <a16:creationId xmlns:a16="http://schemas.microsoft.com/office/drawing/2014/main" id="{C89ECA5A-FAA9-417C-A609-09FC58435F9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2C5971F-F5A5-48CD-A2A5-EDFD63418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6E00242A-9766-45B3-B1C8-A9A4B0053F0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D13C5872-D100-4959-BFD7-FBECC93451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86399-74ED-4078-A0E1-979DB9283F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A23AD-D4B2-4B5B-8C0D-934BC11F88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E9C48-BEF4-455D-9D4B-444275C762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5F49A54-CB64-436D-8E1F-AA1ABB476C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9">
            <a:extLst>
              <a:ext uri="{FF2B5EF4-FFF2-40B4-BE49-F238E27FC236}">
                <a16:creationId xmlns:a16="http://schemas.microsoft.com/office/drawing/2014/main" id="{5AEF7350-8424-4FF1-8328-AD0D9A0D4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281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CHƯƠNG I</a:t>
            </a:r>
          </a:p>
        </p:txBody>
      </p:sp>
      <p:sp>
        <p:nvSpPr>
          <p:cNvPr id="4099" name="TextBox 10">
            <a:extLst>
              <a:ext uri="{FF2B5EF4-FFF2-40B4-BE49-F238E27FC236}">
                <a16:creationId xmlns:a16="http://schemas.microsoft.com/office/drawing/2014/main" id="{7D939085-58D4-4BA5-9482-8B09B38434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244600"/>
            <a:ext cx="6248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CÁC LOẠI HỢP CHẤT VÔ CƠ</a:t>
            </a:r>
          </a:p>
        </p:txBody>
      </p:sp>
      <p:sp>
        <p:nvSpPr>
          <p:cNvPr id="4100" name="TextBox 12">
            <a:extLst>
              <a:ext uri="{FF2B5EF4-FFF2-40B4-BE49-F238E27FC236}">
                <a16:creationId xmlns:a16="http://schemas.microsoft.com/office/drawing/2014/main" id="{8BA2EB04-DD5B-45DB-AE7A-DD646FA08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286000"/>
            <a:ext cx="7772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TÍNH CHẤT HÓA HỌC CỦA OXIDE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KHÁI QUÁT VỀ SỰ PHÂN LOẠI OXIDE</a:t>
            </a: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CB17FAEE-DD17-4332-88BC-0AE7D8F59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286000"/>
            <a:ext cx="137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BÀI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Rectangle 4">
            <a:extLst>
              <a:ext uri="{FF2B5EF4-FFF2-40B4-BE49-F238E27FC236}">
                <a16:creationId xmlns:a16="http://schemas.microsoft.com/office/drawing/2014/main" id="{D4CBE265-1AEE-4430-AA80-9D6C1C724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838200"/>
          </a:xfrm>
        </p:spPr>
        <p:txBody>
          <a:bodyPr/>
          <a:lstStyle/>
          <a:p>
            <a:pPr algn="l" eaLnBrk="1" hangingPunct="1"/>
            <a:r>
              <a:rPr lang="en-US" altLang="en-US">
                <a:latin typeface="VNI-Times" pitchFamily="2" charset="0"/>
              </a:rPr>
              <a:t>c. Taùc duïng vôùi oxide acid:</a:t>
            </a:r>
          </a:p>
        </p:txBody>
      </p:sp>
      <p:sp>
        <p:nvSpPr>
          <p:cNvPr id="111621" name="Rectangle 5">
            <a:extLst>
              <a:ext uri="{FF2B5EF4-FFF2-40B4-BE49-F238E27FC236}">
                <a16:creationId xmlns:a16="http://schemas.microsoft.com/office/drawing/2014/main" id="{2833E251-9626-4B24-A774-FA503E67A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295400"/>
            <a:ext cx="1371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VNI-Times" pitchFamily="2" charset="0"/>
              </a:rPr>
              <a:t>BaO</a:t>
            </a:r>
          </a:p>
        </p:txBody>
      </p:sp>
      <p:sp>
        <p:nvSpPr>
          <p:cNvPr id="111622" name="Rectangle 6">
            <a:extLst>
              <a:ext uri="{FF2B5EF4-FFF2-40B4-BE49-F238E27FC236}">
                <a16:creationId xmlns:a16="http://schemas.microsoft.com/office/drawing/2014/main" id="{89C49A28-48AA-4143-BECE-CEFC84F1D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1295400"/>
            <a:ext cx="53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VNI-Times" pitchFamily="2" charset="0"/>
              </a:rPr>
              <a:t>+</a:t>
            </a:r>
          </a:p>
        </p:txBody>
      </p:sp>
      <p:sp>
        <p:nvSpPr>
          <p:cNvPr id="111623" name="Rectangle 7">
            <a:extLst>
              <a:ext uri="{FF2B5EF4-FFF2-40B4-BE49-F238E27FC236}">
                <a16:creationId xmlns:a16="http://schemas.microsoft.com/office/drawing/2014/main" id="{593E2676-1BE2-4D32-B550-426F6B85C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295400"/>
            <a:ext cx="137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CO</a:t>
            </a:r>
            <a:r>
              <a:rPr lang="en-US" sz="3600" b="1" baseline="-250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2</a:t>
            </a:r>
          </a:p>
        </p:txBody>
      </p:sp>
      <p:sp>
        <p:nvSpPr>
          <p:cNvPr id="111624" name="Rectangle 8">
            <a:extLst>
              <a:ext uri="{FF2B5EF4-FFF2-40B4-BE49-F238E27FC236}">
                <a16:creationId xmlns:a16="http://schemas.microsoft.com/office/drawing/2014/main" id="{F73C18E1-1C4F-4E69-8D9C-F681A9683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1295400"/>
            <a:ext cx="1905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Ba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CO</a:t>
            </a:r>
            <a:r>
              <a:rPr lang="en-US" sz="3600" b="1" baseline="-250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3</a:t>
            </a:r>
          </a:p>
        </p:txBody>
      </p:sp>
      <p:sp>
        <p:nvSpPr>
          <p:cNvPr id="111625" name="Line 9">
            <a:extLst>
              <a:ext uri="{FF2B5EF4-FFF2-40B4-BE49-F238E27FC236}">
                <a16:creationId xmlns:a16="http://schemas.microsoft.com/office/drawing/2014/main" id="{25AD46DE-2A4E-4991-A5C9-7459374B06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752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26" name="Rectangle 10">
            <a:extLst>
              <a:ext uri="{FF2B5EF4-FFF2-40B4-BE49-F238E27FC236}">
                <a16:creationId xmlns:a16="http://schemas.microsoft.com/office/drawing/2014/main" id="{7B2223EB-889F-41A1-B664-1F244D2DA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19400"/>
            <a:ext cx="137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Vaäy:</a:t>
            </a:r>
          </a:p>
        </p:txBody>
      </p:sp>
      <p:grpSp>
        <p:nvGrpSpPr>
          <p:cNvPr id="2" name="Group 24">
            <a:extLst>
              <a:ext uri="{FF2B5EF4-FFF2-40B4-BE49-F238E27FC236}">
                <a16:creationId xmlns:a16="http://schemas.microsoft.com/office/drawing/2014/main" id="{A40CBC35-A00C-4F5C-BEF4-341E83B99CC8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2590800"/>
            <a:ext cx="6781800" cy="1143000"/>
            <a:chOff x="912" y="1632"/>
            <a:chExt cx="4272" cy="720"/>
          </a:xfrm>
        </p:grpSpPr>
        <p:sp>
          <p:nvSpPr>
            <p:cNvPr id="12306" name="Rectangle 11">
              <a:extLst>
                <a:ext uri="{FF2B5EF4-FFF2-40B4-BE49-F238E27FC236}">
                  <a16:creationId xmlns:a16="http://schemas.microsoft.com/office/drawing/2014/main" id="{0DF5756A-0BD4-4270-879A-A94EEF4636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632"/>
              <a:ext cx="4272" cy="72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defRPr/>
              </a:pPr>
              <a:r>
                <a:rPr lang="vi-VN" altLang="en-US" sz="3600" dirty="0">
                  <a:latin typeface="+mj-lt"/>
                </a:rPr>
                <a:t>1 số </a:t>
              </a:r>
              <a:r>
                <a:rPr lang="en-US" altLang="en-US" sz="3600" dirty="0">
                  <a:latin typeface="+mj-lt"/>
                </a:rPr>
                <a:t>O</a:t>
              </a:r>
              <a:r>
                <a:rPr lang="en-US" altLang="en-US" sz="3600" baseline="-25000" dirty="0">
                  <a:latin typeface="+mj-lt"/>
                </a:rPr>
                <a:t>B</a:t>
              </a:r>
              <a:r>
                <a:rPr lang="vi-VN" altLang="en-US" sz="3600" baseline="-25000" dirty="0">
                  <a:latin typeface="+mj-lt"/>
                </a:rPr>
                <a:t>ase</a:t>
              </a:r>
              <a:r>
                <a:rPr lang="en-US" altLang="en-US" sz="3600" dirty="0">
                  <a:solidFill>
                    <a:srgbClr val="0000FF"/>
                  </a:solidFill>
                  <a:latin typeface="+mj-lt"/>
                </a:rPr>
                <a:t>+   O</a:t>
              </a:r>
              <a:r>
                <a:rPr lang="en-US" altLang="en-US" sz="3600" baseline="-25000" dirty="0">
                  <a:solidFill>
                    <a:srgbClr val="0000FF"/>
                  </a:solidFill>
                  <a:latin typeface="+mj-lt"/>
                </a:rPr>
                <a:t>A</a:t>
              </a:r>
              <a:r>
                <a:rPr lang="vi-VN" altLang="en-US" sz="3600" baseline="-25000" dirty="0">
                  <a:solidFill>
                    <a:srgbClr val="0000FF"/>
                  </a:solidFill>
                  <a:latin typeface="+mj-lt"/>
                </a:rPr>
                <a:t>cid</a:t>
              </a:r>
              <a:r>
                <a:rPr lang="en-US" altLang="en-US" sz="3600" dirty="0">
                  <a:solidFill>
                    <a:srgbClr val="0000FF"/>
                  </a:solidFill>
                  <a:latin typeface="+mj-lt"/>
                </a:rPr>
                <a:t>             </a:t>
              </a:r>
              <a:r>
                <a:rPr lang="vi-VN" altLang="en-US" sz="3600" dirty="0">
                  <a:solidFill>
                    <a:srgbClr val="0000FF"/>
                  </a:solidFill>
                  <a:latin typeface="+mj-lt"/>
                </a:rPr>
                <a:t>     </a:t>
              </a:r>
              <a:r>
                <a:rPr lang="vi-VN" altLang="en-US" sz="3600" dirty="0">
                  <a:solidFill>
                    <a:srgbClr val="0000FF"/>
                  </a:solidFill>
                  <a:cs typeface="Times New Roman" panose="02020603050405020304" pitchFamily="18" charset="0"/>
                </a:rPr>
                <a:t>Muối</a:t>
              </a:r>
              <a:endParaRPr lang="en-US" altLang="en-US" sz="3600" dirty="0">
                <a:solidFill>
                  <a:srgbClr val="0000FF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13338" name="Line 12">
              <a:extLst>
                <a:ext uri="{FF2B5EF4-FFF2-40B4-BE49-F238E27FC236}">
                  <a16:creationId xmlns:a16="http://schemas.microsoft.com/office/drawing/2014/main" id="{22B25FE2-D087-498A-B548-42B4B1AAE9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064"/>
              <a:ext cx="384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1631" name="Line 15">
            <a:extLst>
              <a:ext uri="{FF2B5EF4-FFF2-40B4-BE49-F238E27FC236}">
                <a16:creationId xmlns:a16="http://schemas.microsoft.com/office/drawing/2014/main" id="{46ECF6CF-CC4F-431B-8282-1D7F118A07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32" name="Line 16">
            <a:extLst>
              <a:ext uri="{FF2B5EF4-FFF2-40B4-BE49-F238E27FC236}">
                <a16:creationId xmlns:a16="http://schemas.microsoft.com/office/drawing/2014/main" id="{E6DC9F0D-2E55-47E8-808C-202BD6D98DA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33" name="Line 17">
            <a:extLst>
              <a:ext uri="{FF2B5EF4-FFF2-40B4-BE49-F238E27FC236}">
                <a16:creationId xmlns:a16="http://schemas.microsoft.com/office/drawing/2014/main" id="{965CA3A3-B057-42DB-B661-D72CDFAA7B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35" name="Rectangle 19">
            <a:extLst>
              <a:ext uri="{FF2B5EF4-FFF2-40B4-BE49-F238E27FC236}">
                <a16:creationId xmlns:a16="http://schemas.microsoft.com/office/drawing/2014/main" id="{5A7FC0A6-9789-4C8A-A55E-2DB3D1A42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810000"/>
            <a:ext cx="1676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VNI-Times" pitchFamily="2" charset="0"/>
              </a:rPr>
              <a:t>Na</a:t>
            </a:r>
            <a:r>
              <a:rPr lang="en-US" altLang="en-US" sz="3600" b="1" baseline="-25000">
                <a:latin typeface="VNI-Times" pitchFamily="2" charset="0"/>
              </a:rPr>
              <a:t>2</a:t>
            </a:r>
            <a:r>
              <a:rPr lang="en-US" altLang="en-US" sz="3600" b="1">
                <a:latin typeface="VNI-Times" pitchFamily="2" charset="0"/>
              </a:rPr>
              <a:t>O</a:t>
            </a:r>
          </a:p>
        </p:txBody>
      </p:sp>
      <p:sp>
        <p:nvSpPr>
          <p:cNvPr id="111636" name="Rectangle 20">
            <a:extLst>
              <a:ext uri="{FF2B5EF4-FFF2-40B4-BE49-F238E27FC236}">
                <a16:creationId xmlns:a16="http://schemas.microsoft.com/office/drawing/2014/main" id="{23D16537-3B3C-4E6D-8AFF-303AB0685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810000"/>
            <a:ext cx="53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+</a:t>
            </a:r>
          </a:p>
        </p:txBody>
      </p:sp>
      <p:sp>
        <p:nvSpPr>
          <p:cNvPr id="111637" name="Rectangle 21">
            <a:extLst>
              <a:ext uri="{FF2B5EF4-FFF2-40B4-BE49-F238E27FC236}">
                <a16:creationId xmlns:a16="http://schemas.microsoft.com/office/drawing/2014/main" id="{241779FD-6B83-4202-9AEF-9DC5E7803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810000"/>
            <a:ext cx="1371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CO</a:t>
            </a:r>
            <a:r>
              <a:rPr lang="en-US" altLang="en-US" sz="3600" b="1" baseline="-25000">
                <a:solidFill>
                  <a:srgbClr val="0000FF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11638" name="Rectangle 22">
            <a:extLst>
              <a:ext uri="{FF2B5EF4-FFF2-40B4-BE49-F238E27FC236}">
                <a16:creationId xmlns:a16="http://schemas.microsoft.com/office/drawing/2014/main" id="{1DC8AF91-00E1-4160-9D57-A293BAEC6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810000"/>
            <a:ext cx="2133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VNI-Times" pitchFamily="2" charset="0"/>
              </a:rPr>
              <a:t>Na</a:t>
            </a:r>
            <a:r>
              <a:rPr lang="en-US" altLang="en-US" sz="3600" b="1" baseline="-25000">
                <a:latin typeface="VNI-Times" pitchFamily="2" charset="0"/>
              </a:rPr>
              <a:t>2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CO</a:t>
            </a:r>
            <a:r>
              <a:rPr lang="en-US" altLang="en-US" sz="3600" b="1" baseline="-25000">
                <a:solidFill>
                  <a:srgbClr val="0000FF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2305" name="Line 23">
            <a:extLst>
              <a:ext uri="{FF2B5EF4-FFF2-40B4-BE49-F238E27FC236}">
                <a16:creationId xmlns:a16="http://schemas.microsoft.com/office/drawing/2014/main" id="{05551259-34E4-4695-8545-99F1867172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343400"/>
            <a:ext cx="633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8FE2485A-BD02-40EE-9FBF-2EAACA9D2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722813"/>
            <a:ext cx="360838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  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vi-VN" sz="3600" b="1" baseline="-25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00FB3C9-E1AD-47E5-B497-F2D9D5460AED}"/>
              </a:ext>
            </a:extLst>
          </p:cNvPr>
          <p:cNvCxnSpPr/>
          <p:nvPr/>
        </p:nvCxnSpPr>
        <p:spPr>
          <a:xfrm>
            <a:off x="4797425" y="5122863"/>
            <a:ext cx="68897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9">
            <a:extLst>
              <a:ext uri="{FF2B5EF4-FFF2-40B4-BE49-F238E27FC236}">
                <a16:creationId xmlns:a16="http://schemas.microsoft.com/office/drawing/2014/main" id="{334A4DCF-B74B-44BE-9BD4-94E8862EF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613" y="4722813"/>
            <a:ext cx="6350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id="{7D2DB048-C01C-4258-BFA1-BF2365D19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3163" y="4722813"/>
            <a:ext cx="1138237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9">
            <a:extLst>
              <a:ext uri="{FF2B5EF4-FFF2-40B4-BE49-F238E27FC236}">
                <a16:creationId xmlns:a16="http://schemas.microsoft.com/office/drawing/2014/main" id="{1BF1DCF1-79B9-4208-ABFA-0128031D8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7638" y="4267200"/>
            <a:ext cx="79692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en-US" altLang="vi-VN" sz="44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6000" b="1" baseline="-2500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9">
            <a:extLst>
              <a:ext uri="{FF2B5EF4-FFF2-40B4-BE49-F238E27FC236}">
                <a16:creationId xmlns:a16="http://schemas.microsoft.com/office/drawing/2014/main" id="{4E711F35-0CBF-4335-9119-F8799C88C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3250" y="4267200"/>
            <a:ext cx="79692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9">
            <a:extLst>
              <a:ext uri="{FF2B5EF4-FFF2-40B4-BE49-F238E27FC236}">
                <a16:creationId xmlns:a16="http://schemas.microsoft.com/office/drawing/2014/main" id="{8281D5C4-8738-4BA0-8ECC-448778A87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9325" y="5048250"/>
            <a:ext cx="54133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16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16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2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2000"/>
                                        <p:tgtEl>
                                          <p:spTgt spid="11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2000"/>
                                        <p:tgtEl>
                                          <p:spTgt spid="111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2000"/>
                                        <p:tgtEl>
                                          <p:spTgt spid="111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111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111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1116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0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0" grpId="0"/>
      <p:bldP spid="111621" grpId="0"/>
      <p:bldP spid="111622" grpId="0"/>
      <p:bldP spid="111623" grpId="0"/>
      <p:bldP spid="111624" grpId="0"/>
      <p:bldP spid="111626" grpId="0"/>
      <p:bldP spid="111635" grpId="0"/>
      <p:bldP spid="111636" grpId="0"/>
      <p:bldP spid="111637" grpId="0"/>
      <p:bldP spid="111638" grpId="0"/>
      <p:bldP spid="111638" grpId="1"/>
      <p:bldP spid="20" grpId="0"/>
      <p:bldP spid="22" grpId="0"/>
      <p:bldP spid="23" grpId="0"/>
      <p:bldP spid="24" grpId="0"/>
      <p:bldP spid="24" grpId="1"/>
      <p:bldP spid="25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Text Box 4">
            <a:extLst>
              <a:ext uri="{FF2B5EF4-FFF2-40B4-BE49-F238E27FC236}">
                <a16:creationId xmlns:a16="http://schemas.microsoft.com/office/drawing/2014/main" id="{91E7B22E-D85E-4D06-A018-799C87CCD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430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P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  <a:r>
              <a:rPr lang="en-US" altLang="en-US" sz="3600" baseline="-25000">
                <a:latin typeface="VNI-Times" pitchFamily="2" charset="0"/>
              </a:rPr>
              <a:t>5</a:t>
            </a:r>
          </a:p>
        </p:txBody>
      </p:sp>
      <p:sp>
        <p:nvSpPr>
          <p:cNvPr id="117765" name="Text Box 5">
            <a:extLst>
              <a:ext uri="{FF2B5EF4-FFF2-40B4-BE49-F238E27FC236}">
                <a16:creationId xmlns:a16="http://schemas.microsoft.com/office/drawing/2014/main" id="{D3200731-32B8-40A7-825B-24C56FEEB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143000"/>
            <a:ext cx="114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117766" name="Text Box 6">
            <a:extLst>
              <a:ext uri="{FF2B5EF4-FFF2-40B4-BE49-F238E27FC236}">
                <a16:creationId xmlns:a16="http://schemas.microsoft.com/office/drawing/2014/main" id="{800CB26C-F13B-4B6E-842E-20A241D13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14300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3</a:t>
            </a:r>
            <a:r>
              <a:rPr lang="en-US" altLang="en-US" sz="3600">
                <a:latin typeface="VNI-Times" pitchFamily="2" charset="0"/>
              </a:rPr>
              <a:t>PO</a:t>
            </a:r>
            <a:r>
              <a:rPr lang="en-US" altLang="en-US" sz="3600" baseline="-25000">
                <a:latin typeface="VNI-Times" pitchFamily="2" charset="0"/>
              </a:rPr>
              <a:t>4</a:t>
            </a:r>
          </a:p>
        </p:txBody>
      </p:sp>
      <p:sp>
        <p:nvSpPr>
          <p:cNvPr id="117767" name="Line 7">
            <a:extLst>
              <a:ext uri="{FF2B5EF4-FFF2-40B4-BE49-F238E27FC236}">
                <a16:creationId xmlns:a16="http://schemas.microsoft.com/office/drawing/2014/main" id="{70D541D1-4A2B-44F9-B69F-BDDCE1E85F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1524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68" name="Text Box 8">
            <a:extLst>
              <a:ext uri="{FF2B5EF4-FFF2-40B4-BE49-F238E27FC236}">
                <a16:creationId xmlns:a16="http://schemas.microsoft.com/office/drawing/2014/main" id="{2B2C8FF1-61A4-47CB-8B55-01F6C3F1C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9050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SO</a:t>
            </a:r>
            <a:r>
              <a:rPr lang="en-US" altLang="en-US" sz="3600" baseline="-25000">
                <a:latin typeface="VNI-Times" pitchFamily="2" charset="0"/>
              </a:rPr>
              <a:t>2</a:t>
            </a:r>
          </a:p>
        </p:txBody>
      </p:sp>
      <p:sp>
        <p:nvSpPr>
          <p:cNvPr id="117769" name="Text Box 9">
            <a:extLst>
              <a:ext uri="{FF2B5EF4-FFF2-40B4-BE49-F238E27FC236}">
                <a16:creationId xmlns:a16="http://schemas.microsoft.com/office/drawing/2014/main" id="{2B468E64-C72F-4E4F-890A-73A50E982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87325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117770" name="Text Box 10">
            <a:extLst>
              <a:ext uri="{FF2B5EF4-FFF2-40B4-BE49-F238E27FC236}">
                <a16:creationId xmlns:a16="http://schemas.microsoft.com/office/drawing/2014/main" id="{281D48C8-33B8-46BE-99AF-91155E259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905000"/>
            <a:ext cx="114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117771" name="Text Box 11">
            <a:extLst>
              <a:ext uri="{FF2B5EF4-FFF2-40B4-BE49-F238E27FC236}">
                <a16:creationId xmlns:a16="http://schemas.microsoft.com/office/drawing/2014/main" id="{0807651F-F9B0-4309-8DE5-3381A4307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90500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SO</a:t>
            </a:r>
            <a:r>
              <a:rPr lang="en-US" altLang="en-US" sz="3600" baseline="-25000">
                <a:latin typeface="VNI-Times" pitchFamily="2" charset="0"/>
              </a:rPr>
              <a:t>3</a:t>
            </a:r>
          </a:p>
        </p:txBody>
      </p:sp>
      <p:sp>
        <p:nvSpPr>
          <p:cNvPr id="117772" name="Line 12">
            <a:extLst>
              <a:ext uri="{FF2B5EF4-FFF2-40B4-BE49-F238E27FC236}">
                <a16:creationId xmlns:a16="http://schemas.microsoft.com/office/drawing/2014/main" id="{572F8658-9CAA-4487-8DC8-75E82E16CD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2286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73" name="Text Box 13">
            <a:extLst>
              <a:ext uri="{FF2B5EF4-FFF2-40B4-BE49-F238E27FC236}">
                <a16:creationId xmlns:a16="http://schemas.microsoft.com/office/drawing/2014/main" id="{76AE552F-FB89-4BDD-804A-1DB3D2846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1557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3</a:t>
            </a:r>
          </a:p>
        </p:txBody>
      </p:sp>
      <p:sp>
        <p:nvSpPr>
          <p:cNvPr id="117774" name="Text Box 14">
            <a:extLst>
              <a:ext uri="{FF2B5EF4-FFF2-40B4-BE49-F238E27FC236}">
                <a16:creationId xmlns:a16="http://schemas.microsoft.com/office/drawing/2014/main" id="{AE3858C7-B24C-463F-907C-3556A37DE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1557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2</a:t>
            </a:r>
          </a:p>
        </p:txBody>
      </p:sp>
      <p:sp>
        <p:nvSpPr>
          <p:cNvPr id="117775" name="Text Box 15">
            <a:extLst>
              <a:ext uri="{FF2B5EF4-FFF2-40B4-BE49-F238E27FC236}">
                <a16:creationId xmlns:a16="http://schemas.microsoft.com/office/drawing/2014/main" id="{234E4B2A-1CD1-4387-8BB3-71F344353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175" y="11430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117776" name="AutoShape 16">
            <a:extLst>
              <a:ext uri="{FF2B5EF4-FFF2-40B4-BE49-F238E27FC236}">
                <a16:creationId xmlns:a16="http://schemas.microsoft.com/office/drawing/2014/main" id="{58CED556-E531-48DD-A082-6789CF37FB82}"/>
              </a:ext>
            </a:extLst>
          </p:cNvPr>
          <p:cNvSpPr>
            <a:spLocks/>
          </p:cNvSpPr>
          <p:nvPr/>
        </p:nvSpPr>
        <p:spPr bwMode="auto">
          <a:xfrm>
            <a:off x="6324600" y="1371600"/>
            <a:ext cx="228600" cy="1066800"/>
          </a:xfrm>
          <a:prstGeom prst="rightBrace">
            <a:avLst>
              <a:gd name="adj1" fmla="val 38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7777" name="Text Box 17">
            <a:extLst>
              <a:ext uri="{FF2B5EF4-FFF2-40B4-BE49-F238E27FC236}">
                <a16:creationId xmlns:a16="http://schemas.microsoft.com/office/drawing/2014/main" id="{EE9720B0-F5EB-4DFA-B351-2AAA887F3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371600"/>
            <a:ext cx="1676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VNI-Times" pitchFamily="2" charset="0"/>
              </a:rPr>
              <a:t>Thuoäc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Acid</a:t>
            </a:r>
            <a:endParaRPr lang="en-US" altLang="en-US" sz="3600" b="1" baseline="-250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17778" name="Line 18">
            <a:extLst>
              <a:ext uri="{FF2B5EF4-FFF2-40B4-BE49-F238E27FC236}">
                <a16:creationId xmlns:a16="http://schemas.microsoft.com/office/drawing/2014/main" id="{85671748-5A03-40E1-AB44-16E781E1365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667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79" name="Line 19">
            <a:extLst>
              <a:ext uri="{FF2B5EF4-FFF2-40B4-BE49-F238E27FC236}">
                <a16:creationId xmlns:a16="http://schemas.microsoft.com/office/drawing/2014/main" id="{DB16B413-F2E8-4319-B838-92F5D5834EC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67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80" name="Line 20">
            <a:extLst>
              <a:ext uri="{FF2B5EF4-FFF2-40B4-BE49-F238E27FC236}">
                <a16:creationId xmlns:a16="http://schemas.microsoft.com/office/drawing/2014/main" id="{CD2F0909-C78F-43B3-B672-11CC15D5544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2667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84" name="Text Box 24">
            <a:extLst>
              <a:ext uri="{FF2B5EF4-FFF2-40B4-BE49-F238E27FC236}">
                <a16:creationId xmlns:a16="http://schemas.microsoft.com/office/drawing/2014/main" id="{08F95C95-7F2B-4B95-85BF-50A6BE8D9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581400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>
                <a:solidFill>
                  <a:srgbClr val="0000FF"/>
                </a:solidFill>
                <a:latin typeface="VNI-Times" pitchFamily="2" charset="0"/>
              </a:rPr>
              <a:t>O</a:t>
            </a:r>
            <a:r>
              <a:rPr lang="en-US" altLang="en-US" sz="4400" baseline="-25000">
                <a:solidFill>
                  <a:srgbClr val="0000FF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117786" name="Text Box 26">
            <a:extLst>
              <a:ext uri="{FF2B5EF4-FFF2-40B4-BE49-F238E27FC236}">
                <a16:creationId xmlns:a16="http://schemas.microsoft.com/office/drawing/2014/main" id="{E86E1277-1106-4110-AE3D-ED7447065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594100"/>
            <a:ext cx="381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>
                <a:solidFill>
                  <a:srgbClr val="0000FF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17787" name="Text Box 27">
            <a:extLst>
              <a:ext uri="{FF2B5EF4-FFF2-40B4-BE49-F238E27FC236}">
                <a16:creationId xmlns:a16="http://schemas.microsoft.com/office/drawing/2014/main" id="{5D1B57ED-6A4F-439B-BD6B-7654F9386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625850"/>
            <a:ext cx="1219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>
                <a:solidFill>
                  <a:srgbClr val="0000FF"/>
                </a:solidFill>
                <a:latin typeface="VNI-Times" pitchFamily="2" charset="0"/>
              </a:rPr>
              <a:t>H</a:t>
            </a:r>
            <a:r>
              <a:rPr lang="en-US" altLang="en-US" sz="4400" baseline="-25000">
                <a:solidFill>
                  <a:srgbClr val="0000FF"/>
                </a:solidFill>
                <a:latin typeface="VNI-Times" pitchFamily="2" charset="0"/>
              </a:rPr>
              <a:t>2</a:t>
            </a:r>
            <a:r>
              <a:rPr lang="en-US" altLang="en-US" sz="4400">
                <a:solidFill>
                  <a:srgbClr val="0000FF"/>
                </a:solidFill>
                <a:latin typeface="VNI-Times" pitchFamily="2" charset="0"/>
              </a:rPr>
              <a:t>O</a:t>
            </a:r>
          </a:p>
        </p:txBody>
      </p:sp>
      <p:sp>
        <p:nvSpPr>
          <p:cNvPr id="117788" name="Line 28">
            <a:extLst>
              <a:ext uri="{FF2B5EF4-FFF2-40B4-BE49-F238E27FC236}">
                <a16:creationId xmlns:a16="http://schemas.microsoft.com/office/drawing/2014/main" id="{EA215BE1-CC29-4579-A7F4-8D6963A4E1C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038600"/>
            <a:ext cx="914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89" name="Text Box 29">
            <a:extLst>
              <a:ext uri="{FF2B5EF4-FFF2-40B4-BE49-F238E27FC236}">
                <a16:creationId xmlns:a16="http://schemas.microsoft.com/office/drawing/2014/main" id="{ECFA8030-FFFE-4DE2-85D1-D0839E8BE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581400"/>
            <a:ext cx="137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00FF"/>
                </a:solidFill>
                <a:latin typeface="VNI-Times" pitchFamily="2" charset="0"/>
              </a:rPr>
              <a:t>Acid</a:t>
            </a:r>
            <a:endParaRPr lang="en-US" altLang="en-US" sz="4400" b="1" baseline="-25000">
              <a:solidFill>
                <a:srgbClr val="0000FF"/>
              </a:solidFill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77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77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7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7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77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77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77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77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77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9" dur="500"/>
                                        <p:tgtEl>
                                          <p:spTgt spid="117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2000"/>
                                        <p:tgtEl>
                                          <p:spTgt spid="11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11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17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17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117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500"/>
                                        <p:tgtEl>
                                          <p:spTgt spid="117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117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117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4" grpId="0"/>
      <p:bldP spid="117765" grpId="0"/>
      <p:bldP spid="117766" grpId="0"/>
      <p:bldP spid="117768" grpId="0"/>
      <p:bldP spid="117769" grpId="0"/>
      <p:bldP spid="117770" grpId="0"/>
      <p:bldP spid="117771" grpId="0"/>
      <p:bldP spid="117773" grpId="0"/>
      <p:bldP spid="117774" grpId="0"/>
      <p:bldP spid="117775" grpId="0"/>
      <p:bldP spid="117776" grpId="0" animBg="1"/>
      <p:bldP spid="117777" grpId="0"/>
      <p:bldP spid="117784" grpId="0"/>
      <p:bldP spid="117786" grpId="0"/>
      <p:bldP spid="117787" grpId="0"/>
      <p:bldP spid="11778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Rectangle 4">
            <a:extLst>
              <a:ext uri="{FF2B5EF4-FFF2-40B4-BE49-F238E27FC236}">
                <a16:creationId xmlns:a16="http://schemas.microsoft.com/office/drawing/2014/main" id="{5E831F2F-6439-4600-99C0-710859796D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986838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000" dirty="0">
                <a:latin typeface="VNI-Times" pitchFamily="2" charset="0"/>
              </a:rPr>
              <a:t>2. Oxide acid coù nhöõng tính chaát hoùa hoïc naøo?</a:t>
            </a:r>
          </a:p>
        </p:txBody>
      </p:sp>
      <p:sp>
        <p:nvSpPr>
          <p:cNvPr id="112645" name="Rectangle 5">
            <a:extLst>
              <a:ext uri="{FF2B5EF4-FFF2-40B4-BE49-F238E27FC236}">
                <a16:creationId xmlns:a16="http://schemas.microsoft.com/office/drawing/2014/main" id="{725D6B89-08CB-462A-A898-A122AC49F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143000"/>
            <a:ext cx="4953000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a. Taùc duïng vôùi nöôùc:</a:t>
            </a:r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32C73488-74F6-41FC-B698-6E4D201592E3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1860550"/>
            <a:ext cx="7848600" cy="806450"/>
            <a:chOff x="384" y="1313"/>
            <a:chExt cx="4752" cy="686"/>
          </a:xfrm>
        </p:grpSpPr>
        <p:sp>
          <p:nvSpPr>
            <p:cNvPr id="15378" name="Rectangle 6">
              <a:extLst>
                <a:ext uri="{FF2B5EF4-FFF2-40B4-BE49-F238E27FC236}">
                  <a16:creationId xmlns:a16="http://schemas.microsoft.com/office/drawing/2014/main" id="{7E8781AF-E9C7-4410-8B97-A9B9BFAA8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313"/>
              <a:ext cx="4752" cy="68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36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O</a:t>
              </a:r>
              <a:r>
                <a:rPr lang="en-US" altLang="en-US" sz="3600" b="1" baseline="-25000">
                  <a:solidFill>
                    <a:srgbClr val="0000FF"/>
                  </a:solidFill>
                  <a:latin typeface="Times New Roman" panose="02020603050405020304" pitchFamily="18" charset="0"/>
                </a:rPr>
                <a:t>A</a:t>
              </a:r>
              <a:r>
                <a:rPr lang="en-US" altLang="en-US" sz="36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vi-VN" altLang="en-US" sz="36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36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+</a:t>
              </a:r>
              <a:r>
                <a:rPr lang="vi-VN" altLang="en-US" sz="36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36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H</a:t>
              </a:r>
              <a:r>
                <a:rPr lang="en-US" altLang="en-US" sz="3600" b="1" baseline="-25000">
                  <a:solidFill>
                    <a:srgbClr val="0000FF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sz="36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O            Acid</a:t>
              </a:r>
              <a:r>
                <a:rPr lang="vi-VN" altLang="en-US" sz="36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vi-VN" sz="36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altLang="vi-VN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altLang="vi-VN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+ </a:t>
              </a:r>
              <a:r>
                <a:rPr lang="en-US" altLang="vi-VN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gốc a</a:t>
              </a:r>
              <a:r>
                <a:rPr lang="vi-VN" altLang="vi-VN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cid</a:t>
              </a:r>
              <a:r>
                <a:rPr lang="en-US" altLang="vi-VN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spcBef>
                  <a:spcPct val="0"/>
                </a:spcBef>
                <a:buFontTx/>
                <a:buNone/>
              </a:pPr>
              <a:endPara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79" name="Line 7">
              <a:extLst>
                <a:ext uri="{FF2B5EF4-FFF2-40B4-BE49-F238E27FC236}">
                  <a16:creationId xmlns:a16="http://schemas.microsoft.com/office/drawing/2014/main" id="{458A1A65-BC3D-4788-8ECD-B06CE3EE79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8" y="1536"/>
              <a:ext cx="48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49" name="Text Box 9">
            <a:extLst>
              <a:ext uri="{FF2B5EF4-FFF2-40B4-BE49-F238E27FC236}">
                <a16:creationId xmlns:a16="http://schemas.microsoft.com/office/drawing/2014/main" id="{99F02F9E-B0A2-4134-A0B0-D75738B1D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00400"/>
            <a:ext cx="99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V</a:t>
            </a:r>
            <a:r>
              <a:rPr lang="vi-VN" altLang="en-US" sz="3600">
                <a:latin typeface="VNI-Times" pitchFamily="2" charset="0"/>
              </a:rPr>
              <a:t>d</a:t>
            </a:r>
            <a:r>
              <a:rPr lang="en-US" altLang="en-US" sz="3600">
                <a:latin typeface="VNI-Times" pitchFamily="2" charset="0"/>
              </a:rPr>
              <a:t>:</a:t>
            </a:r>
          </a:p>
        </p:txBody>
      </p:sp>
      <p:sp>
        <p:nvSpPr>
          <p:cNvPr id="112650" name="Rectangle 10">
            <a:extLst>
              <a:ext uri="{FF2B5EF4-FFF2-40B4-BE49-F238E27FC236}">
                <a16:creationId xmlns:a16="http://schemas.microsoft.com/office/drawing/2014/main" id="{C715CFB5-DEF9-4C32-B032-7576D89B6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124200"/>
            <a:ext cx="1371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P</a:t>
            </a:r>
            <a:r>
              <a:rPr lang="en-US" altLang="en-US" sz="3600" baseline="-25000">
                <a:solidFill>
                  <a:srgbClr val="0000FF"/>
                </a:solidFill>
                <a:latin typeface="VNI-Times" pitchFamily="2" charset="0"/>
              </a:rPr>
              <a:t>2</a:t>
            </a: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O</a:t>
            </a:r>
            <a:r>
              <a:rPr lang="en-US" altLang="en-US" sz="3600" baseline="-25000">
                <a:solidFill>
                  <a:srgbClr val="0000FF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112651" name="Text Box 11">
            <a:extLst>
              <a:ext uri="{FF2B5EF4-FFF2-40B4-BE49-F238E27FC236}">
                <a16:creationId xmlns:a16="http://schemas.microsoft.com/office/drawing/2014/main" id="{2D75A96E-D6E3-47D3-B398-F15E6A2A3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200400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112652" name="Text Box 12">
            <a:extLst>
              <a:ext uri="{FF2B5EF4-FFF2-40B4-BE49-F238E27FC236}">
                <a16:creationId xmlns:a16="http://schemas.microsoft.com/office/drawing/2014/main" id="{3148C654-4C26-47CD-8FBE-0951558D1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200400"/>
            <a:ext cx="1371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112653" name="Text Box 13">
            <a:extLst>
              <a:ext uri="{FF2B5EF4-FFF2-40B4-BE49-F238E27FC236}">
                <a16:creationId xmlns:a16="http://schemas.microsoft.com/office/drawing/2014/main" id="{355DC487-DC8E-477E-997F-1291AAA8F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200400"/>
            <a:ext cx="1828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3</a:t>
            </a:r>
            <a:r>
              <a:rPr lang="en-US" altLang="en-US" sz="3600">
                <a:latin typeface="VNI-Times" pitchFamily="2" charset="0"/>
              </a:rPr>
              <a:t>PO</a:t>
            </a:r>
            <a:r>
              <a:rPr lang="en-US" altLang="en-US" sz="3600" baseline="-25000">
                <a:latin typeface="VNI-Times" pitchFamily="2" charset="0"/>
              </a:rPr>
              <a:t>4</a:t>
            </a:r>
          </a:p>
        </p:txBody>
      </p:sp>
      <p:sp>
        <p:nvSpPr>
          <p:cNvPr id="112654" name="Line 14">
            <a:extLst>
              <a:ext uri="{FF2B5EF4-FFF2-40B4-BE49-F238E27FC236}">
                <a16:creationId xmlns:a16="http://schemas.microsoft.com/office/drawing/2014/main" id="{0720555E-CF99-4341-8B88-7003B0AB0A5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657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5" name="Text Box 15">
            <a:extLst>
              <a:ext uri="{FF2B5EF4-FFF2-40B4-BE49-F238E27FC236}">
                <a16:creationId xmlns:a16="http://schemas.microsoft.com/office/drawing/2014/main" id="{B61EC3BE-67E4-4D27-BBEA-17049CD2E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200400"/>
            <a:ext cx="533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12656" name="Text Box 16">
            <a:extLst>
              <a:ext uri="{FF2B5EF4-FFF2-40B4-BE49-F238E27FC236}">
                <a16:creationId xmlns:a16="http://schemas.microsoft.com/office/drawing/2014/main" id="{F75B462E-7013-4AEF-8743-FAA27E1BA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206750"/>
            <a:ext cx="533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12657" name="Text Box 17">
            <a:extLst>
              <a:ext uri="{FF2B5EF4-FFF2-40B4-BE49-F238E27FC236}">
                <a16:creationId xmlns:a16="http://schemas.microsoft.com/office/drawing/2014/main" id="{E1E27287-28E4-41B3-AFAE-ADC4E7766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4963" y="4038600"/>
            <a:ext cx="16414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SO</a:t>
            </a:r>
            <a:r>
              <a:rPr lang="en-US" altLang="en-US" sz="3600" baseline="-25000">
                <a:latin typeface="VNI-Times" pitchFamily="2" charset="0"/>
              </a:rPr>
              <a:t>2</a:t>
            </a:r>
          </a:p>
        </p:txBody>
      </p:sp>
      <p:sp>
        <p:nvSpPr>
          <p:cNvPr id="112658" name="Text Box 18">
            <a:extLst>
              <a:ext uri="{FF2B5EF4-FFF2-40B4-BE49-F238E27FC236}">
                <a16:creationId xmlns:a16="http://schemas.microsoft.com/office/drawing/2014/main" id="{258CAFD4-0394-4BD5-B3A8-43945ED1D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6400" y="4006850"/>
            <a:ext cx="48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112659" name="Text Box 19">
            <a:extLst>
              <a:ext uri="{FF2B5EF4-FFF2-40B4-BE49-F238E27FC236}">
                <a16:creationId xmlns:a16="http://schemas.microsoft.com/office/drawing/2014/main" id="{AAFF1F7A-C954-4B9C-A86B-7163A8450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038600"/>
            <a:ext cx="1447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112660" name="Text Box 20">
            <a:extLst>
              <a:ext uri="{FF2B5EF4-FFF2-40B4-BE49-F238E27FC236}">
                <a16:creationId xmlns:a16="http://schemas.microsoft.com/office/drawing/2014/main" id="{AB669712-0CCD-46E3-BC51-08727DF62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962400"/>
            <a:ext cx="25098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SO</a:t>
            </a:r>
            <a:r>
              <a:rPr lang="en-US" altLang="en-US" sz="3600" baseline="-25000">
                <a:latin typeface="VNI-Times" pitchFamily="2" charset="0"/>
              </a:rPr>
              <a:t>3</a:t>
            </a:r>
          </a:p>
        </p:txBody>
      </p:sp>
      <p:sp>
        <p:nvSpPr>
          <p:cNvPr id="112661" name="Line 21">
            <a:extLst>
              <a:ext uri="{FF2B5EF4-FFF2-40B4-BE49-F238E27FC236}">
                <a16:creationId xmlns:a16="http://schemas.microsoft.com/office/drawing/2014/main" id="{3FF7B470-977A-457E-BF5E-895A40D847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26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26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26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26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26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26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26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26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26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126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2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12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4" grpId="0"/>
      <p:bldP spid="112645" grpId="0"/>
      <p:bldP spid="112649" grpId="0"/>
      <p:bldP spid="112650" grpId="0"/>
      <p:bldP spid="112651" grpId="0"/>
      <p:bldP spid="112652" grpId="0"/>
      <p:bldP spid="112653" grpId="0"/>
      <p:bldP spid="112655" grpId="0"/>
      <p:bldP spid="112656" grpId="0"/>
      <p:bldP spid="112657" grpId="0"/>
      <p:bldP spid="112658" grpId="0"/>
      <p:bldP spid="112659" grpId="0"/>
      <p:bldP spid="1126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9" name="Rectangle 5">
            <a:extLst>
              <a:ext uri="{FF2B5EF4-FFF2-40B4-BE49-F238E27FC236}">
                <a16:creationId xmlns:a16="http://schemas.microsoft.com/office/drawing/2014/main" id="{C78CE642-1B02-451A-AD38-32EFAB5A5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3600" b="1">
                <a:latin typeface="VNI-Times" pitchFamily="2" charset="0"/>
              </a:rPr>
              <a:t>2</a:t>
            </a:r>
            <a:r>
              <a:rPr lang="en-US" altLang="en-US" sz="3600" b="1">
                <a:latin typeface="VNI-Times" pitchFamily="2" charset="0"/>
              </a:rPr>
              <a:t>b. Taùc duïng vôùi dung dòch base:</a:t>
            </a:r>
          </a:p>
        </p:txBody>
      </p:sp>
      <p:sp>
        <p:nvSpPr>
          <p:cNvPr id="113670" name="Rectangle 6">
            <a:extLst>
              <a:ext uri="{FF2B5EF4-FFF2-40B4-BE49-F238E27FC236}">
                <a16:creationId xmlns:a16="http://schemas.microsoft.com/office/drawing/2014/main" id="{3719A1F5-6089-4FDF-B4CE-699A80F6D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Ca(OH)</a:t>
            </a:r>
            <a:r>
              <a:rPr lang="en-US" sz="36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2</a:t>
            </a:r>
          </a:p>
        </p:txBody>
      </p:sp>
      <p:sp>
        <p:nvSpPr>
          <p:cNvPr id="113671" name="Rectangle 7">
            <a:extLst>
              <a:ext uri="{FF2B5EF4-FFF2-40B4-BE49-F238E27FC236}">
                <a16:creationId xmlns:a16="http://schemas.microsoft.com/office/drawing/2014/main" id="{D0EAA1A7-ED75-474D-A4E1-1C7568089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53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+</a:t>
            </a:r>
          </a:p>
        </p:txBody>
      </p:sp>
      <p:sp>
        <p:nvSpPr>
          <p:cNvPr id="113672" name="Rectangle 8">
            <a:extLst>
              <a:ext uri="{FF2B5EF4-FFF2-40B4-BE49-F238E27FC236}">
                <a16:creationId xmlns:a16="http://schemas.microsoft.com/office/drawing/2014/main" id="{9A6EF048-2A9F-428F-B78D-C5BA4C7F0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133600"/>
            <a:ext cx="1371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CO</a:t>
            </a:r>
            <a:r>
              <a:rPr lang="en-US" altLang="en-US" sz="3600" b="1" baseline="-25000">
                <a:solidFill>
                  <a:srgbClr val="0000FF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13674" name="Line 10">
            <a:extLst>
              <a:ext uri="{FF2B5EF4-FFF2-40B4-BE49-F238E27FC236}">
                <a16:creationId xmlns:a16="http://schemas.microsoft.com/office/drawing/2014/main" id="{17F621F0-02E4-460F-BF84-C5424C827DF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590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75" name="Text Box 11">
            <a:extLst>
              <a:ext uri="{FF2B5EF4-FFF2-40B4-BE49-F238E27FC236}">
                <a16:creationId xmlns:a16="http://schemas.microsoft.com/office/drawing/2014/main" id="{E65D72EA-A31D-4EFF-843A-50E4CD705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173288"/>
            <a:ext cx="1447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VNI-Times" pitchFamily="2" charset="0"/>
              </a:rPr>
              <a:t>H</a:t>
            </a:r>
            <a:r>
              <a:rPr lang="en-US" altLang="en-US" sz="3600" b="1" baseline="-25000">
                <a:latin typeface="VNI-Times" pitchFamily="2" charset="0"/>
              </a:rPr>
              <a:t>2</a:t>
            </a:r>
            <a:r>
              <a:rPr lang="en-US" altLang="en-US" sz="3600" b="1">
                <a:latin typeface="VNI-Times" pitchFamily="2" charset="0"/>
              </a:rPr>
              <a:t>O</a:t>
            </a:r>
          </a:p>
        </p:txBody>
      </p:sp>
      <p:sp>
        <p:nvSpPr>
          <p:cNvPr id="113676" name="Rectangle 12">
            <a:extLst>
              <a:ext uri="{FF2B5EF4-FFF2-40B4-BE49-F238E27FC236}">
                <a16:creationId xmlns:a16="http://schemas.microsoft.com/office/drawing/2014/main" id="{15B61DFE-01DB-4D25-9022-206347C89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057400"/>
            <a:ext cx="53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+</a:t>
            </a:r>
          </a:p>
        </p:txBody>
      </p:sp>
      <p:sp>
        <p:nvSpPr>
          <p:cNvPr id="113677" name="Rectangle 13">
            <a:extLst>
              <a:ext uri="{FF2B5EF4-FFF2-40B4-BE49-F238E27FC236}">
                <a16:creationId xmlns:a16="http://schemas.microsoft.com/office/drawing/2014/main" id="{96BEB51D-3502-42E0-8967-D4F8F340B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37160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CO</a:t>
            </a:r>
            <a:r>
              <a:rPr lang="en-US" sz="3600" b="1" baseline="-250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3</a:t>
            </a:r>
          </a:p>
        </p:txBody>
      </p:sp>
      <p:sp>
        <p:nvSpPr>
          <p:cNvPr id="113678" name="Text Box 14">
            <a:extLst>
              <a:ext uri="{FF2B5EF4-FFF2-40B4-BE49-F238E27FC236}">
                <a16:creationId xmlns:a16="http://schemas.microsoft.com/office/drawing/2014/main" id="{38B62FA8-6FD0-4232-A60D-8892AB067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470025"/>
            <a:ext cx="838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H</a:t>
            </a:r>
            <a:r>
              <a:rPr lang="en-US" altLang="en-US" sz="3600" b="1" baseline="-25000">
                <a:solidFill>
                  <a:srgbClr val="0000FF"/>
                </a:solidFill>
                <a:latin typeface="VNI-Times" pitchFamily="2" charset="0"/>
              </a:rPr>
              <a:t>2</a:t>
            </a:r>
            <a:endParaRPr lang="en-US" altLang="en-US" sz="36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13679" name="Rectangle 15">
            <a:extLst>
              <a:ext uri="{FF2B5EF4-FFF2-40B4-BE49-F238E27FC236}">
                <a16:creationId xmlns:a16="http://schemas.microsoft.com/office/drawing/2014/main" id="{E4451208-F99F-4152-8C69-D2C8A12D5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0668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b="1">
                <a:solidFill>
                  <a:srgbClr val="C00000"/>
                </a:solidFill>
                <a:latin typeface="VNI-Times" pitchFamily="2" charset="0"/>
              </a:rPr>
              <a:t>II</a:t>
            </a:r>
          </a:p>
        </p:txBody>
      </p:sp>
      <p:sp>
        <p:nvSpPr>
          <p:cNvPr id="113680" name="Rectangle 16">
            <a:extLst>
              <a:ext uri="{FF2B5EF4-FFF2-40B4-BE49-F238E27FC236}">
                <a16:creationId xmlns:a16="http://schemas.microsoft.com/office/drawing/2014/main" id="{0A9BDCFA-6F64-4460-98F9-73411EF3B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Ca</a:t>
            </a:r>
            <a:endParaRPr lang="en-US" sz="36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VNI-Times" pitchFamily="2" charset="0"/>
            </a:endParaRPr>
          </a:p>
        </p:txBody>
      </p:sp>
      <p:sp>
        <p:nvSpPr>
          <p:cNvPr id="113681" name="Text Box 17">
            <a:extLst>
              <a:ext uri="{FF2B5EF4-FFF2-40B4-BE49-F238E27FC236}">
                <a16:creationId xmlns:a16="http://schemas.microsoft.com/office/drawing/2014/main" id="{BDFEAB94-9D3B-4A79-B7EA-7593C7192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797050"/>
            <a:ext cx="609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C00000"/>
                </a:solidFill>
                <a:latin typeface="VNI-Times" pitchFamily="2" charset="0"/>
              </a:rPr>
              <a:t>II</a:t>
            </a:r>
          </a:p>
        </p:txBody>
      </p:sp>
      <p:grpSp>
        <p:nvGrpSpPr>
          <p:cNvPr id="2" name="Group 22">
            <a:extLst>
              <a:ext uri="{FF2B5EF4-FFF2-40B4-BE49-F238E27FC236}">
                <a16:creationId xmlns:a16="http://schemas.microsoft.com/office/drawing/2014/main" id="{E5176B1A-CB59-4C49-82A6-3F23EA252AE2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2971800"/>
            <a:ext cx="7620000" cy="1066800"/>
            <a:chOff x="720" y="1872"/>
            <a:chExt cx="4800" cy="672"/>
          </a:xfrm>
        </p:grpSpPr>
        <p:sp>
          <p:nvSpPr>
            <p:cNvPr id="16415" name="Rectangle 19">
              <a:extLst>
                <a:ext uri="{FF2B5EF4-FFF2-40B4-BE49-F238E27FC236}">
                  <a16:creationId xmlns:a16="http://schemas.microsoft.com/office/drawing/2014/main" id="{ECFCBACB-FC87-472F-A961-CF91497BA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1872"/>
              <a:ext cx="4800" cy="6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3600">
                  <a:solidFill>
                    <a:srgbClr val="0000FF"/>
                  </a:solidFill>
                  <a:latin typeface="VNI-Times" pitchFamily="2" charset="0"/>
                </a:rPr>
                <a:t>O</a:t>
              </a:r>
              <a:r>
                <a:rPr lang="en-US" altLang="en-US" sz="3600" baseline="-25000">
                  <a:solidFill>
                    <a:srgbClr val="0000FF"/>
                  </a:solidFill>
                  <a:latin typeface="VNI-Times" pitchFamily="2" charset="0"/>
                </a:rPr>
                <a:t>A</a:t>
              </a:r>
              <a:r>
                <a:rPr lang="en-US" altLang="en-US" sz="3600">
                  <a:solidFill>
                    <a:srgbClr val="0000FF"/>
                  </a:solidFill>
                  <a:latin typeface="VNI-Times" pitchFamily="2" charset="0"/>
                </a:rPr>
                <a:t> +</a:t>
              </a:r>
              <a:r>
                <a:rPr lang="vi-VN" altLang="en-US" sz="3600">
                  <a:solidFill>
                    <a:srgbClr val="0000FF"/>
                  </a:solidFill>
                  <a:latin typeface="VNI-Times" pitchFamily="2" charset="0"/>
                </a:rPr>
                <a:t> </a:t>
              </a:r>
              <a:r>
                <a:rPr lang="en-US" altLang="en-US" sz="3600">
                  <a:solidFill>
                    <a:srgbClr val="0000FF"/>
                  </a:solidFill>
                  <a:latin typeface="VNI-Times" pitchFamily="2" charset="0"/>
                </a:rPr>
                <a:t> dd Base           Muoái </a:t>
              </a:r>
              <a:r>
                <a:rPr lang="vi-VN" altLang="en-US" sz="3600">
                  <a:solidFill>
                    <a:srgbClr val="0000FF"/>
                  </a:solidFill>
                  <a:latin typeface="VNI-Times" pitchFamily="2" charset="0"/>
                </a:rPr>
                <a:t> </a:t>
              </a:r>
              <a:r>
                <a:rPr lang="en-US" altLang="en-US" sz="3600">
                  <a:solidFill>
                    <a:srgbClr val="0000FF"/>
                  </a:solidFill>
                  <a:latin typeface="VNI-Times" pitchFamily="2" charset="0"/>
                </a:rPr>
                <a:t>+ </a:t>
              </a:r>
              <a:r>
                <a:rPr lang="vi-VN" altLang="en-US" sz="3600">
                  <a:solidFill>
                    <a:srgbClr val="0000FF"/>
                  </a:solidFill>
                  <a:latin typeface="VNI-Times" pitchFamily="2" charset="0"/>
                </a:rPr>
                <a:t> </a:t>
              </a:r>
              <a:r>
                <a:rPr lang="en-US" altLang="en-US" sz="3600">
                  <a:solidFill>
                    <a:srgbClr val="0000FF"/>
                  </a:solidFill>
                  <a:latin typeface="VNI-Times" pitchFamily="2" charset="0"/>
                </a:rPr>
                <a:t>H</a:t>
              </a:r>
              <a:r>
                <a:rPr lang="en-US" altLang="en-US" sz="3600" baseline="-25000">
                  <a:solidFill>
                    <a:srgbClr val="0000FF"/>
                  </a:solidFill>
                  <a:latin typeface="VNI-Times" pitchFamily="2" charset="0"/>
                </a:rPr>
                <a:t>2</a:t>
              </a:r>
              <a:r>
                <a:rPr lang="en-US" altLang="en-US" sz="3600">
                  <a:solidFill>
                    <a:srgbClr val="0000FF"/>
                  </a:solidFill>
                  <a:latin typeface="VNI-Times" pitchFamily="2" charset="0"/>
                </a:rPr>
                <a:t>O</a:t>
              </a:r>
            </a:p>
          </p:txBody>
        </p:sp>
        <p:sp>
          <p:nvSpPr>
            <p:cNvPr id="16416" name="Line 20">
              <a:extLst>
                <a:ext uri="{FF2B5EF4-FFF2-40B4-BE49-F238E27FC236}">
                  <a16:creationId xmlns:a16="http://schemas.microsoft.com/office/drawing/2014/main" id="{40CCEBCF-3A7C-4883-8B7E-5B7CCF93FE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256"/>
              <a:ext cx="528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685" name="Rectangle 21">
            <a:extLst>
              <a:ext uri="{FF2B5EF4-FFF2-40B4-BE49-F238E27FC236}">
                <a16:creationId xmlns:a16="http://schemas.microsoft.com/office/drawing/2014/main" id="{BE4B1D79-F65B-45E3-8901-63A6EF986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95600"/>
            <a:ext cx="137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vi-VN" sz="3600" b="1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Vậy: </a:t>
            </a:r>
            <a:endParaRPr lang="en-US" sz="3600" b="1" dirty="0"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id="{8080F7C7-99C2-404E-99E9-007009A84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006975"/>
            <a:ext cx="1905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NaOH</a:t>
            </a:r>
            <a:endParaRPr lang="en-US" sz="36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VNI-Times" pitchFamily="2" charset="0"/>
            </a:endParaRP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1116E0B9-016B-4116-B76F-91271C202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914900"/>
            <a:ext cx="457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+</a:t>
            </a:r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id="{D9EC2731-B669-4763-88E1-B2B6588FA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006975"/>
            <a:ext cx="1371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P</a:t>
            </a:r>
            <a:r>
              <a:rPr lang="en-US" altLang="en-US" sz="3600" b="1" baseline="-25000">
                <a:solidFill>
                  <a:srgbClr val="0000FF"/>
                </a:solidFill>
                <a:latin typeface="VNI-Times" pitchFamily="2" charset="0"/>
              </a:rPr>
              <a:t>2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O</a:t>
            </a:r>
            <a:r>
              <a:rPr lang="en-US" altLang="en-US" sz="3600" b="1" baseline="-25000">
                <a:solidFill>
                  <a:srgbClr val="0000FF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21" name="Line 7">
            <a:extLst>
              <a:ext uri="{FF2B5EF4-FFF2-40B4-BE49-F238E27FC236}">
                <a16:creationId xmlns:a16="http://schemas.microsoft.com/office/drawing/2014/main" id="{0B0890F9-C11C-4DC6-8875-AD8B696E1E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32238" y="5486400"/>
            <a:ext cx="649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8">
            <a:extLst>
              <a:ext uri="{FF2B5EF4-FFF2-40B4-BE49-F238E27FC236}">
                <a16:creationId xmlns:a16="http://schemas.microsoft.com/office/drawing/2014/main" id="{5E2CD8AE-C042-4B8A-86B7-7C3BE3974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5068888"/>
            <a:ext cx="1447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VNI-Times" pitchFamily="2" charset="0"/>
              </a:rPr>
              <a:t>H</a:t>
            </a:r>
            <a:r>
              <a:rPr lang="en-US" altLang="en-US" sz="3600" b="1" baseline="-25000">
                <a:latin typeface="VNI-Times" pitchFamily="2" charset="0"/>
              </a:rPr>
              <a:t>2</a:t>
            </a:r>
            <a:r>
              <a:rPr lang="en-US" altLang="en-US" sz="3600" b="1">
                <a:latin typeface="VNI-Times" pitchFamily="2" charset="0"/>
              </a:rPr>
              <a:t>O</a:t>
            </a: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2C77AC83-9BC1-430D-AA24-994EE50D6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953000"/>
            <a:ext cx="53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+</a:t>
            </a:r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64761102-8263-4743-A049-F1E93D035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13" y="424815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PO</a:t>
            </a:r>
            <a:r>
              <a:rPr lang="en-US" sz="3600" b="1" baseline="-250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4</a:t>
            </a:r>
          </a:p>
        </p:txBody>
      </p:sp>
      <p:sp>
        <p:nvSpPr>
          <p:cNvPr id="25" name="Text Box 11">
            <a:extLst>
              <a:ext uri="{FF2B5EF4-FFF2-40B4-BE49-F238E27FC236}">
                <a16:creationId xmlns:a16="http://schemas.microsoft.com/office/drawing/2014/main" id="{E09E5C4C-B2BC-46A5-BFFC-4A2CD59BF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343400"/>
            <a:ext cx="838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H</a:t>
            </a:r>
            <a:r>
              <a:rPr lang="en-US" altLang="en-US" sz="3600" b="1" baseline="-25000">
                <a:solidFill>
                  <a:srgbClr val="0000FF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1F149A76-1E8E-46DA-A5CC-28D60AB25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006975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Na</a:t>
            </a:r>
            <a:endParaRPr lang="en-US" sz="44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VNI-Times" pitchFamily="2" charset="0"/>
            </a:endParaRPr>
          </a:p>
        </p:txBody>
      </p:sp>
      <p:sp>
        <p:nvSpPr>
          <p:cNvPr id="27" name="Text Box 15">
            <a:extLst>
              <a:ext uri="{FF2B5EF4-FFF2-40B4-BE49-F238E27FC236}">
                <a16:creationId xmlns:a16="http://schemas.microsoft.com/office/drawing/2014/main" id="{EBDE5FD9-3E35-4F40-B03D-3D22DCB22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940175"/>
            <a:ext cx="8382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400" b="1">
                <a:solidFill>
                  <a:srgbClr val="C00000"/>
                </a:solidFill>
                <a:latin typeface="Times New Roman" panose="02020603050405020304" pitchFamily="18" charset="0"/>
              </a:rPr>
              <a:t>III</a:t>
            </a:r>
          </a:p>
        </p:txBody>
      </p:sp>
      <p:sp>
        <p:nvSpPr>
          <p:cNvPr id="28" name="Text Box 17">
            <a:extLst>
              <a:ext uri="{FF2B5EF4-FFF2-40B4-BE49-F238E27FC236}">
                <a16:creationId xmlns:a16="http://schemas.microsoft.com/office/drawing/2014/main" id="{E6FC0366-CBEE-4FBA-A18A-BDBFB4168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424488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VNI-Times" pitchFamily="2" charset="0"/>
              </a:rPr>
              <a:t>3</a:t>
            </a:r>
          </a:p>
        </p:txBody>
      </p:sp>
      <p:sp>
        <p:nvSpPr>
          <p:cNvPr id="29" name="Text Box 18">
            <a:extLst>
              <a:ext uri="{FF2B5EF4-FFF2-40B4-BE49-F238E27FC236}">
                <a16:creationId xmlns:a16="http://schemas.microsoft.com/office/drawing/2014/main" id="{60043C19-D8F9-4BD2-BB45-CF59E4356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594225"/>
            <a:ext cx="4572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400" b="1">
                <a:solidFill>
                  <a:srgbClr val="C00000"/>
                </a:solidFill>
                <a:latin typeface="VNI-Times" pitchFamily="2" charset="0"/>
              </a:rPr>
              <a:t>I</a:t>
            </a:r>
          </a:p>
        </p:txBody>
      </p:sp>
      <p:sp>
        <p:nvSpPr>
          <p:cNvPr id="30" name="Text Box 19">
            <a:extLst>
              <a:ext uri="{FF2B5EF4-FFF2-40B4-BE49-F238E27FC236}">
                <a16:creationId xmlns:a16="http://schemas.microsoft.com/office/drawing/2014/main" id="{C8663CF8-CEF3-4EE0-BDA8-CA9262792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083175"/>
            <a:ext cx="457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31" name="Text Box 20">
            <a:extLst>
              <a:ext uri="{FF2B5EF4-FFF2-40B4-BE49-F238E27FC236}">
                <a16:creationId xmlns:a16="http://schemas.microsoft.com/office/drawing/2014/main" id="{FA09871D-9AAD-42A5-8C20-2C417EB48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5068888"/>
            <a:ext cx="457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32" name="Text Box 21">
            <a:extLst>
              <a:ext uri="{FF2B5EF4-FFF2-40B4-BE49-F238E27FC236}">
                <a16:creationId xmlns:a16="http://schemas.microsoft.com/office/drawing/2014/main" id="{5170930D-4D10-4894-B5A1-0B2274EA0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8" y="5140325"/>
            <a:ext cx="4572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13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3000"/>
                                        <p:tgtEl>
                                          <p:spTgt spid="113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3000"/>
                                        <p:tgtEl>
                                          <p:spTgt spid="113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2000"/>
                                        <p:tgtEl>
                                          <p:spTgt spid="113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2000"/>
                                        <p:tgtEl>
                                          <p:spTgt spid="113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C 0.0658 -0.05532 0.1316 -0.11041 0.18993 -0.10995 C 0.24827 -0.10949 0.32327 -0.01574 0.35 0.00324 " pathEditMode="relative" rAng="0" ptsTypes="AAA">
                                      <p:cBhvr>
                                        <p:cTn id="47" dur="2000" fill="hold"/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00" y="-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13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C 0.23211 -0.01019 0.46423 -0.02014 0.55746 -0.00347 C 0.65069 0.01319 0.55972 0.08287 0.56006 0.1 " pathEditMode="relative" ptsTypes="aaA">
                                      <p:cBhvr>
                                        <p:cTn id="54" dur="2000" fill="hold"/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0949 C 0.22934 -0.00069 0.46128 -0.01065 0.55469 0.00602 C 0.64792 0.02269 0.55694 0.09236 0.55729 0.10949 " pathEditMode="relative" rAng="0" ptsTypes="AAA">
                                      <p:cBhvr>
                                        <p:cTn id="56" dur="2000" fill="hold"/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65" y="4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8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9" dur="500"/>
                                        <p:tgtEl>
                                          <p:spTgt spid="113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500"/>
                                        <p:tgtEl>
                                          <p:spTgt spid="113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1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113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113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0.00555 C 0.05712 -0.06504 0.12049 -0.12407 0.17674 -0.12361 C 0.23299 -0.12314 0.30538 -0.02245 0.33125 -0.00185 " pathEditMode="relative" rAng="0" ptsTypes="AAA">
                                      <p:cBhvr>
                                        <p:cTn id="12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75" y="-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33333E-6 C 0.23212 -0.01018 0.46406 -0.02014 0.55747 -0.00347 C 0.6507 0.0132 0.55972 0.08287 0.56007 0.1 " pathEditMode="relative" rAng="0" ptsTypes="AAA">
                                      <p:cBhvr>
                                        <p:cTn id="12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65" y="4375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162 C 0.23923 -0.01111 0.47847 -0.02013 0.57465 -0.00486 C 0.67083 0.01065 0.57691 0.07524 0.57725 0.09121 " pathEditMode="relative" rAng="0" ptsTypes="AAA">
                                      <p:cBhvr>
                                        <p:cTn id="12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85" y="4051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5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5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9" grpId="0"/>
      <p:bldP spid="113670" grpId="0"/>
      <p:bldP spid="113671" grpId="0"/>
      <p:bldP spid="113672" grpId="0"/>
      <p:bldP spid="113675" grpId="0"/>
      <p:bldP spid="113676" grpId="0"/>
      <p:bldP spid="113677" grpId="0"/>
      <p:bldP spid="113677" grpId="1"/>
      <p:bldP spid="113678" grpId="0"/>
      <p:bldP spid="113678" grpId="1"/>
      <p:bldP spid="113679" grpId="0"/>
      <p:bldP spid="113679" grpId="1"/>
      <p:bldP spid="113679" grpId="2"/>
      <p:bldP spid="113680" grpId="0"/>
      <p:bldP spid="113680" grpId="1"/>
      <p:bldP spid="113681" grpId="0"/>
      <p:bldP spid="113681" grpId="1"/>
      <p:bldP spid="113685" grpId="0"/>
      <p:bldP spid="18" grpId="0"/>
      <p:bldP spid="19" grpId="0"/>
      <p:bldP spid="20" grpId="0"/>
      <p:bldP spid="22" grpId="0"/>
      <p:bldP spid="23" grpId="0"/>
      <p:bldP spid="24" grpId="0"/>
      <p:bldP spid="24" grpId="1"/>
      <p:bldP spid="25" grpId="0"/>
      <p:bldP spid="25" grpId="1"/>
      <p:bldP spid="26" grpId="0"/>
      <p:bldP spid="27" grpId="0"/>
      <p:bldP spid="27" grpId="1"/>
      <p:bldP spid="27" grpId="2"/>
      <p:bldP spid="28" grpId="0"/>
      <p:bldP spid="29" grpId="0"/>
      <p:bldP spid="29" grpId="1"/>
      <p:bldP spid="30" grpId="0"/>
      <p:bldP spid="31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9">
            <a:extLst>
              <a:ext uri="{FF2B5EF4-FFF2-40B4-BE49-F238E27FC236}">
                <a16:creationId xmlns:a16="http://schemas.microsoft.com/office/drawing/2014/main" id="{015B3196-5B3E-469A-94D8-B02C3FDE0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314325"/>
            <a:ext cx="91440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cid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1số ox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muối </a:t>
            </a:r>
            <a:endParaRPr lang="en-US" altLang="vi-VN" sz="3600" b="1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20ECC633-118F-4C5A-9892-11B30FB80132}"/>
              </a:ext>
            </a:extLst>
          </p:cNvPr>
          <p:cNvCxnSpPr/>
          <p:nvPr/>
        </p:nvCxnSpPr>
        <p:spPr>
          <a:xfrm>
            <a:off x="6477000" y="762000"/>
            <a:ext cx="508000" cy="1111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9">
            <a:extLst>
              <a:ext uri="{FF2B5EF4-FFF2-40B4-BE49-F238E27FC236}">
                <a16:creationId xmlns:a16="http://schemas.microsoft.com/office/drawing/2014/main" id="{F84FEBD9-0964-44FF-B181-5EFDF3B6A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752600"/>
            <a:ext cx="45624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  Na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DB929BB-D3DE-4F7E-A60B-2EC516C28ED9}"/>
              </a:ext>
            </a:extLst>
          </p:cNvPr>
          <p:cNvCxnSpPr/>
          <p:nvPr/>
        </p:nvCxnSpPr>
        <p:spPr>
          <a:xfrm>
            <a:off x="4068763" y="2209800"/>
            <a:ext cx="63182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9">
            <a:extLst>
              <a:ext uri="{FF2B5EF4-FFF2-40B4-BE49-F238E27FC236}">
                <a16:creationId xmlns:a16="http://schemas.microsoft.com/office/drawing/2014/main" id="{30344C09-09A2-44E6-AAC2-A74B704ED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2813" y="1773238"/>
            <a:ext cx="1042987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9">
            <a:extLst>
              <a:ext uri="{FF2B5EF4-FFF2-40B4-BE49-F238E27FC236}">
                <a16:creationId xmlns:a16="http://schemas.microsoft.com/office/drawing/2014/main" id="{CDC1B249-7CE9-4E4C-9EBF-BB17B9583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7525" y="1765300"/>
            <a:ext cx="14541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C7CE3341-B9D6-41F8-9995-0E7F6E13C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6550" y="2055813"/>
            <a:ext cx="5397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84955883-9CFF-408D-A120-64D5FA8F0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5988" y="1174750"/>
            <a:ext cx="17716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   II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9">
            <a:extLst>
              <a:ext uri="{FF2B5EF4-FFF2-40B4-BE49-F238E27FC236}">
                <a16:creationId xmlns:a16="http://schemas.microsoft.com/office/drawing/2014/main" id="{8BC15A82-0AB1-4B35-A692-A30505631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25" y="3352800"/>
            <a:ext cx="45624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 </a:t>
            </a:r>
            <a:r>
              <a:rPr lang="vi-VN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 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138EB57-A243-4F4A-B844-A5C20CFD141B}"/>
              </a:ext>
            </a:extLst>
          </p:cNvPr>
          <p:cNvCxnSpPr/>
          <p:nvPr/>
        </p:nvCxnSpPr>
        <p:spPr>
          <a:xfrm>
            <a:off x="4191000" y="3733800"/>
            <a:ext cx="604838" cy="635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9">
            <a:extLst>
              <a:ext uri="{FF2B5EF4-FFF2-40B4-BE49-F238E27FC236}">
                <a16:creationId xmlns:a16="http://schemas.microsoft.com/office/drawing/2014/main" id="{29FBC18A-1DB2-46A8-BDC8-3216FB41C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8238" y="3355975"/>
            <a:ext cx="1042987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4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vi-VN" sz="4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9">
            <a:extLst>
              <a:ext uri="{FF2B5EF4-FFF2-40B4-BE49-F238E27FC236}">
                <a16:creationId xmlns:a16="http://schemas.microsoft.com/office/drawing/2014/main" id="{C02D6424-D7D6-4BA9-A5CC-9E8F09930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5800" y="3375025"/>
            <a:ext cx="14541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9">
            <a:extLst>
              <a:ext uri="{FF2B5EF4-FFF2-40B4-BE49-F238E27FC236}">
                <a16:creationId xmlns:a16="http://schemas.microsoft.com/office/drawing/2014/main" id="{3FC557D8-2FF3-4868-A43E-7D9FE519D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2675" y="2755900"/>
            <a:ext cx="17716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    I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id="{ECDB40AA-AA91-4A69-A07D-94A21131A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300" y="3371850"/>
            <a:ext cx="212407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     )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9">
            <a:extLst>
              <a:ext uri="{FF2B5EF4-FFF2-40B4-BE49-F238E27FC236}">
                <a16:creationId xmlns:a16="http://schemas.microsoft.com/office/drawing/2014/main" id="{A6293C8D-9899-48FE-838B-612D3E51B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" y="4495800"/>
            <a:ext cx="6446838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vi-VN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vi-VN" sz="60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6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  </a:t>
            </a:r>
            <a:r>
              <a:rPr lang="vi-VN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D1E12DF-9511-40EE-9311-48BD1D1815EC}"/>
              </a:ext>
            </a:extLst>
          </p:cNvPr>
          <p:cNvCxnSpPr/>
          <p:nvPr/>
        </p:nvCxnSpPr>
        <p:spPr>
          <a:xfrm flipV="1">
            <a:off x="4267200" y="5105400"/>
            <a:ext cx="593725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Box 9">
            <a:extLst>
              <a:ext uri="{FF2B5EF4-FFF2-40B4-BE49-F238E27FC236}">
                <a16:creationId xmlns:a16="http://schemas.microsoft.com/office/drawing/2014/main" id="{D805886F-FA2B-44B5-8233-8EE823051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2888" y="4700588"/>
            <a:ext cx="1042987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9">
            <a:extLst>
              <a:ext uri="{FF2B5EF4-FFF2-40B4-BE49-F238E27FC236}">
                <a16:creationId xmlns:a16="http://schemas.microsoft.com/office/drawing/2014/main" id="{AE42E39A-B45B-4701-8EE9-96C7F5A7B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8525" y="4684713"/>
            <a:ext cx="14541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4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vi-VN" sz="4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altLang="vi-VN" sz="44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9">
            <a:extLst>
              <a:ext uri="{FF2B5EF4-FFF2-40B4-BE49-F238E27FC236}">
                <a16:creationId xmlns:a16="http://schemas.microsoft.com/office/drawing/2014/main" id="{DD1FE132-675D-497B-9864-F028E3849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7550" y="4975225"/>
            <a:ext cx="5397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9">
            <a:extLst>
              <a:ext uri="{FF2B5EF4-FFF2-40B4-BE49-F238E27FC236}">
                <a16:creationId xmlns:a16="http://schemas.microsoft.com/office/drawing/2014/main" id="{269AFDBF-32B7-4B33-B678-C01C6070F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25" y="4724400"/>
            <a:ext cx="42227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Box 9">
            <a:extLst>
              <a:ext uri="{FF2B5EF4-FFF2-40B4-BE49-F238E27FC236}">
                <a16:creationId xmlns:a16="http://schemas.microsoft.com/office/drawing/2014/main" id="{E7285158-76C6-4F1D-9D80-6989D50A6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75" y="4724400"/>
            <a:ext cx="51117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4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9" grpId="1"/>
      <p:bldP spid="18" grpId="0"/>
      <p:bldP spid="20" grpId="0"/>
      <p:bldP spid="21" grpId="0"/>
      <p:bldP spid="22" grpId="0"/>
      <p:bldP spid="22" grpId="1"/>
      <p:bldP spid="23" grpId="0"/>
      <p:bldP spid="16" grpId="0"/>
      <p:bldP spid="24" grpId="0"/>
      <p:bldP spid="25" grpId="0"/>
      <p:bldP spid="26" grpId="0"/>
      <p:bldP spid="28" grpId="0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9">
            <a:extLst>
              <a:ext uri="{FF2B5EF4-FFF2-40B4-BE49-F238E27FC236}">
                <a16:creationId xmlns:a16="http://schemas.microsoft.com/office/drawing/2014/main" id="{8B3A41B9-E529-403A-9AD3-947245FFA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3" y="454025"/>
            <a:ext cx="901858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b. Ox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ide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cid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dd ba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muối + H</a:t>
            </a:r>
            <a:r>
              <a:rPr lang="en-US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0AF2313-EF84-47E3-B0F4-3674121A6A04}"/>
              </a:ext>
            </a:extLst>
          </p:cNvPr>
          <p:cNvCxnSpPr/>
          <p:nvPr/>
        </p:nvCxnSpPr>
        <p:spPr>
          <a:xfrm>
            <a:off x="5334000" y="838200"/>
            <a:ext cx="3810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9">
            <a:extLst>
              <a:ext uri="{FF2B5EF4-FFF2-40B4-BE49-F238E27FC236}">
                <a16:creationId xmlns:a16="http://schemas.microsoft.com/office/drawing/2014/main" id="{86DC010F-D88A-4C5C-ADB5-4CAF56DB2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974850"/>
            <a:ext cx="45624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EA4D055-F9B2-46F7-B80F-BA550E1F5A7C}"/>
              </a:ext>
            </a:extLst>
          </p:cNvPr>
          <p:cNvCxnSpPr/>
          <p:nvPr/>
        </p:nvCxnSpPr>
        <p:spPr>
          <a:xfrm>
            <a:off x="4267200" y="2413000"/>
            <a:ext cx="347663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9">
            <a:extLst>
              <a:ext uri="{FF2B5EF4-FFF2-40B4-BE49-F238E27FC236}">
                <a16:creationId xmlns:a16="http://schemas.microsoft.com/office/drawing/2014/main" id="{07222586-7D55-44DF-8905-FDAC3F31D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2813" y="1995488"/>
            <a:ext cx="10429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F41C50D5-CFA5-4E16-89A0-9D3AEC483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7525" y="1987550"/>
            <a:ext cx="14541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A9B176D7-0F5D-4630-B365-9B469EFEF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133600"/>
            <a:ext cx="5397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57F32BE1-52E3-4DB2-871B-5D01618E8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3950" y="1397000"/>
            <a:ext cx="17716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   II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E628478D-D581-4FA0-8A16-7D5576145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9913" y="2001838"/>
            <a:ext cx="18288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 H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93E7D182-FD77-4DD1-B248-6C46AC8CF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0" y="1897063"/>
            <a:ext cx="5397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44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9">
            <a:extLst>
              <a:ext uri="{FF2B5EF4-FFF2-40B4-BE49-F238E27FC236}">
                <a16:creationId xmlns:a16="http://schemas.microsoft.com/office/drawing/2014/main" id="{F2C876D9-39C6-41E6-A7C5-0EB7C4FAC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975" y="3176588"/>
            <a:ext cx="45624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   KOH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9941E51-30F3-4FF6-99C4-EE10AD5E8AA8}"/>
              </a:ext>
            </a:extLst>
          </p:cNvPr>
          <p:cNvCxnSpPr/>
          <p:nvPr/>
        </p:nvCxnSpPr>
        <p:spPr>
          <a:xfrm>
            <a:off x="3886200" y="3581400"/>
            <a:ext cx="500063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9">
            <a:extLst>
              <a:ext uri="{FF2B5EF4-FFF2-40B4-BE49-F238E27FC236}">
                <a16:creationId xmlns:a16="http://schemas.microsoft.com/office/drawing/2014/main" id="{580E1A7E-53C6-4629-82FF-2A753188A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0" y="3208338"/>
            <a:ext cx="6731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9">
            <a:extLst>
              <a:ext uri="{FF2B5EF4-FFF2-40B4-BE49-F238E27FC236}">
                <a16:creationId xmlns:a16="http://schemas.microsoft.com/office/drawing/2014/main" id="{9332EDD6-F743-4DB4-8FD0-1918D1082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9925" y="3200400"/>
            <a:ext cx="14541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9">
            <a:extLst>
              <a:ext uri="{FF2B5EF4-FFF2-40B4-BE49-F238E27FC236}">
                <a16:creationId xmlns:a16="http://schemas.microsoft.com/office/drawing/2014/main" id="{6BD81CE3-8EA4-405E-84CC-64382C0F0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417888"/>
            <a:ext cx="5397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9">
            <a:extLst>
              <a:ext uri="{FF2B5EF4-FFF2-40B4-BE49-F238E27FC236}">
                <a16:creationId xmlns:a16="http://schemas.microsoft.com/office/drawing/2014/main" id="{54BCDF37-8CD4-44ED-B161-15764F2E7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2075" y="2590800"/>
            <a:ext cx="17716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   II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9">
            <a:extLst>
              <a:ext uri="{FF2B5EF4-FFF2-40B4-BE49-F238E27FC236}">
                <a16:creationId xmlns:a16="http://schemas.microsoft.com/office/drawing/2014/main" id="{4ED3FF37-DD73-4F61-BFE5-2D091632E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197225"/>
            <a:ext cx="1828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FC07ABE0-95CB-4ED5-832C-79CE17BDA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8" y="3113088"/>
            <a:ext cx="5397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44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9">
            <a:extLst>
              <a:ext uri="{FF2B5EF4-FFF2-40B4-BE49-F238E27FC236}">
                <a16:creationId xmlns:a16="http://schemas.microsoft.com/office/drawing/2014/main" id="{A0581F76-6251-4C3E-8D1C-A4E617CCD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318000"/>
            <a:ext cx="42672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 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Ca(OH)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3D28F1D-C358-4A87-88FC-2498B973A9CC}"/>
              </a:ext>
            </a:extLst>
          </p:cNvPr>
          <p:cNvCxnSpPr/>
          <p:nvPr/>
        </p:nvCxnSpPr>
        <p:spPr>
          <a:xfrm>
            <a:off x="4495800" y="4764088"/>
            <a:ext cx="561975" cy="476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9">
            <a:extLst>
              <a:ext uri="{FF2B5EF4-FFF2-40B4-BE49-F238E27FC236}">
                <a16:creationId xmlns:a16="http://schemas.microsoft.com/office/drawing/2014/main" id="{1A94ABE8-7121-4384-97CC-7378194B7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0650" y="4387850"/>
            <a:ext cx="95408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9">
            <a:extLst>
              <a:ext uri="{FF2B5EF4-FFF2-40B4-BE49-F238E27FC236}">
                <a16:creationId xmlns:a16="http://schemas.microsoft.com/office/drawing/2014/main" id="{FB950BA3-8A54-438B-B733-480735BCF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4343400"/>
            <a:ext cx="14541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9">
            <a:extLst>
              <a:ext uri="{FF2B5EF4-FFF2-40B4-BE49-F238E27FC236}">
                <a16:creationId xmlns:a16="http://schemas.microsoft.com/office/drawing/2014/main" id="{F31D1FA3-3E41-4688-B961-D19B164D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4267200"/>
            <a:ext cx="57467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44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9">
            <a:extLst>
              <a:ext uri="{FF2B5EF4-FFF2-40B4-BE49-F238E27FC236}">
                <a16:creationId xmlns:a16="http://schemas.microsoft.com/office/drawing/2014/main" id="{76277993-2C35-479C-AC34-32785DC99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0650" y="3849688"/>
            <a:ext cx="2297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    III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9">
            <a:extLst>
              <a:ext uri="{FF2B5EF4-FFF2-40B4-BE49-F238E27FC236}">
                <a16:creationId xmlns:a16="http://schemas.microsoft.com/office/drawing/2014/main" id="{E90B5FE4-24D4-4FB4-AF6F-F4921AC48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427538"/>
            <a:ext cx="20478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9">
            <a:extLst>
              <a:ext uri="{FF2B5EF4-FFF2-40B4-BE49-F238E27FC236}">
                <a16:creationId xmlns:a16="http://schemas.microsoft.com/office/drawing/2014/main" id="{740CF29F-3B02-4EF7-BE2C-135809F73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87850"/>
            <a:ext cx="21240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    )</a:t>
            </a:r>
            <a:r>
              <a:rPr lang="en-US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Box 9">
            <a:extLst>
              <a:ext uri="{FF2B5EF4-FFF2-40B4-BE49-F238E27FC236}">
                <a16:creationId xmlns:a16="http://schemas.microsoft.com/office/drawing/2014/main" id="{8F07A215-987E-4596-8626-4DC776799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4275" y="4343400"/>
            <a:ext cx="57467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44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0" grpId="1"/>
      <p:bldP spid="11" grpId="0"/>
      <p:bldP spid="12" grpId="0"/>
      <p:bldP spid="13" grpId="0"/>
      <p:bldP spid="15" grpId="0"/>
      <p:bldP spid="16" grpId="0"/>
      <p:bldP spid="17" grpId="0"/>
      <p:bldP spid="18" grpId="0"/>
      <p:bldP spid="18" grpId="1"/>
      <p:bldP spid="19" grpId="0"/>
      <p:bldP spid="20" grpId="0"/>
      <p:bldP spid="21" grpId="0"/>
      <p:bldP spid="23" grpId="0"/>
      <p:bldP spid="24" grpId="0"/>
      <p:bldP spid="25" grpId="0"/>
      <p:bldP spid="26" grpId="0"/>
      <p:bldP spid="26" grpId="1"/>
      <p:bldP spid="27" grpId="0"/>
      <p:bldP spid="31" grpId="0"/>
      <p:bldP spid="3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9">
            <a:extLst>
              <a:ext uri="{FF2B5EF4-FFF2-40B4-BE49-F238E27FC236}">
                <a16:creationId xmlns:a16="http://schemas.microsoft.com/office/drawing/2014/main" id="{912CD6AA-A0A2-4F3E-ACA4-0AD447A34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19088"/>
            <a:ext cx="598963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LOẠI OXIDE</a:t>
            </a:r>
            <a:endParaRPr lang="en-US" altLang="vi-VN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1609D02D-A8B4-4AE4-AF99-A05ECF539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196975"/>
            <a:ext cx="29591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Ox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ide base: </a:t>
            </a:r>
            <a:endParaRPr lang="en-US" alt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4" name="Text Box 69">
            <a:extLst>
              <a:ext uri="{FF2B5EF4-FFF2-40B4-BE49-F238E27FC236}">
                <a16:creationId xmlns:a16="http://schemas.microsoft.com/office/drawing/2014/main" id="{6550B1EF-581F-442B-B291-D67EE7C52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219200"/>
            <a:ext cx="640080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3800" b="1">
                <a:solidFill>
                  <a:srgbClr val="00B0F0"/>
                </a:solidFill>
                <a:latin typeface="Garamond" panose="02020404030301010803" pitchFamily="18" charset="0"/>
              </a:rPr>
              <a:t>K</a:t>
            </a:r>
            <a:r>
              <a:rPr lang="en-US" altLang="vi-VN" sz="3800" b="1" baseline="-25000">
                <a:solidFill>
                  <a:srgbClr val="00B0F0"/>
                </a:solidFill>
                <a:latin typeface="Garamond" panose="02020404030301010803" pitchFamily="18" charset="0"/>
              </a:rPr>
              <a:t>2</a:t>
            </a:r>
            <a:r>
              <a:rPr lang="en-US" altLang="vi-VN" sz="3800" b="1">
                <a:solidFill>
                  <a:srgbClr val="00B0F0"/>
                </a:solidFill>
                <a:latin typeface="Garamond" panose="02020404030301010803" pitchFamily="18" charset="0"/>
              </a:rPr>
              <a:t>O</a:t>
            </a:r>
            <a:r>
              <a:rPr lang="vi-VN" altLang="vi-VN" sz="3800" b="1">
                <a:solidFill>
                  <a:srgbClr val="00B0F0"/>
                </a:solidFill>
                <a:latin typeface="Garamond" panose="02020404030301010803" pitchFamily="18" charset="0"/>
              </a:rPr>
              <a:t>, </a:t>
            </a:r>
            <a:r>
              <a:rPr lang="en-US" altLang="vi-VN" sz="3800" b="1">
                <a:solidFill>
                  <a:srgbClr val="00B0F0"/>
                </a:solidFill>
                <a:latin typeface="Garamond" panose="02020404030301010803" pitchFamily="18" charset="0"/>
              </a:rPr>
              <a:t>Na</a:t>
            </a:r>
            <a:r>
              <a:rPr lang="en-US" altLang="vi-VN" sz="3800" b="1" baseline="-25000">
                <a:solidFill>
                  <a:srgbClr val="00B0F0"/>
                </a:solidFill>
                <a:latin typeface="Garamond" panose="02020404030301010803" pitchFamily="18" charset="0"/>
              </a:rPr>
              <a:t>2</a:t>
            </a:r>
            <a:r>
              <a:rPr lang="en-US" altLang="vi-VN" sz="3800" b="1">
                <a:solidFill>
                  <a:srgbClr val="00B0F0"/>
                </a:solidFill>
                <a:latin typeface="Garamond" panose="02020404030301010803" pitchFamily="18" charset="0"/>
              </a:rPr>
              <a:t>O</a:t>
            </a:r>
            <a:r>
              <a:rPr lang="vi-VN" altLang="vi-VN" sz="3800" b="1">
                <a:solidFill>
                  <a:srgbClr val="00B0F0"/>
                </a:solidFill>
                <a:latin typeface="Garamond" panose="02020404030301010803" pitchFamily="18" charset="0"/>
              </a:rPr>
              <a:t>,</a:t>
            </a:r>
            <a:r>
              <a:rPr lang="en-US" altLang="vi-VN" sz="3800" b="1">
                <a:latin typeface="Garamond" panose="02020404030301010803" pitchFamily="18" charset="0"/>
              </a:rPr>
              <a:t> CuO</a:t>
            </a:r>
            <a:r>
              <a:rPr lang="vi-VN" altLang="vi-VN" sz="3800" b="1">
                <a:latin typeface="Garamond" panose="02020404030301010803" pitchFamily="18" charset="0"/>
              </a:rPr>
              <a:t>, </a:t>
            </a:r>
            <a:r>
              <a:rPr lang="en-US" altLang="vi-VN" sz="3800" b="1">
                <a:latin typeface="Garamond" panose="02020404030301010803" pitchFamily="18" charset="0"/>
              </a:rPr>
              <a:t>Fe</a:t>
            </a:r>
            <a:r>
              <a:rPr lang="en-US" altLang="vi-VN" sz="3800" b="1" baseline="-25000">
                <a:latin typeface="Garamond" panose="02020404030301010803" pitchFamily="18" charset="0"/>
              </a:rPr>
              <a:t>2</a:t>
            </a:r>
            <a:r>
              <a:rPr lang="en-US" altLang="vi-VN" sz="3800" b="1">
                <a:latin typeface="Garamond" panose="02020404030301010803" pitchFamily="18" charset="0"/>
              </a:rPr>
              <a:t>O</a:t>
            </a:r>
            <a:r>
              <a:rPr lang="en-US" altLang="vi-VN" sz="3800" b="1" baseline="-25000">
                <a:latin typeface="Garamond" panose="02020404030301010803" pitchFamily="18" charset="0"/>
              </a:rPr>
              <a:t>3</a:t>
            </a:r>
            <a:r>
              <a:rPr lang="vi-VN" altLang="vi-VN" sz="3800" b="1">
                <a:latin typeface="Garamond" panose="02020404030301010803" pitchFamily="18" charset="0"/>
              </a:rPr>
              <a:t>...</a:t>
            </a:r>
            <a:endParaRPr lang="en-US" altLang="vi-VN" sz="3800" b="1">
              <a:latin typeface="Garamond" panose="02020404030301010803" pitchFamily="18" charset="0"/>
            </a:endParaRP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A03748BD-A5F2-42F1-9EBF-13DB01B69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" y="2193925"/>
            <a:ext cx="27432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de acid: </a:t>
            </a:r>
            <a:endParaRPr lang="en-US" alt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70">
            <a:extLst>
              <a:ext uri="{FF2B5EF4-FFF2-40B4-BE49-F238E27FC236}">
                <a16:creationId xmlns:a16="http://schemas.microsoft.com/office/drawing/2014/main" id="{A63976E6-3BBE-45DC-8E6A-1AF4130B1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209800"/>
            <a:ext cx="66294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altLang="vi-VN" sz="36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vi-VN" sz="36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vi-VN" sz="36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36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vi-VN" sz="36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vi-VN" sz="36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altLang="vi-VN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C9E30222-5EC4-426B-9299-945E0294C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200400"/>
            <a:ext cx="64770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de trung tính: NO, CO</a:t>
            </a:r>
            <a:endParaRPr lang="en-US" alt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B7DBF622-F20C-4DEB-84BF-C8E353141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91000"/>
            <a:ext cx="76200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de lưỡng tính: </a:t>
            </a:r>
            <a:r>
              <a:rPr lang="vi-VN" altLang="vi-VN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altLang="vi-VN" sz="3600" b="1" baseline="-25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 baseline="-25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vi-VN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ZnO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alt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9">
            <a:extLst>
              <a:ext uri="{FF2B5EF4-FFF2-40B4-BE49-F238E27FC236}">
                <a16:creationId xmlns:a16="http://schemas.microsoft.com/office/drawing/2014/main" id="{B9141A4A-0AFB-4264-ABEA-B3B2C23E0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3" y="1428750"/>
            <a:ext cx="14478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endParaRPr lang="en-US" alt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C958D51-BA41-4619-8839-27DDF4E56F8E}"/>
              </a:ext>
            </a:extLst>
          </p:cNvPr>
          <p:cNvGrpSpPr>
            <a:grpSpLocks/>
          </p:cNvGrpSpPr>
          <p:nvPr/>
        </p:nvGrpSpPr>
        <p:grpSpPr bwMode="auto">
          <a:xfrm>
            <a:off x="1412875" y="122238"/>
            <a:ext cx="7959725" cy="1971675"/>
            <a:chOff x="1447800" y="75473"/>
            <a:chExt cx="7923438" cy="2077949"/>
          </a:xfrm>
        </p:grpSpPr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D37383E3-3FC1-493C-84C9-E6844D578750}"/>
                </a:ext>
              </a:extLst>
            </p:cNvPr>
            <p:cNvCxnSpPr/>
            <p:nvPr/>
          </p:nvCxnSpPr>
          <p:spPr>
            <a:xfrm flipV="1">
              <a:off x="1447800" y="686142"/>
              <a:ext cx="1360607" cy="146728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30" name="Text Box 9">
              <a:extLst>
                <a:ext uri="{FF2B5EF4-FFF2-40B4-BE49-F238E27FC236}">
                  <a16:creationId xmlns:a16="http://schemas.microsoft.com/office/drawing/2014/main" id="{4DFC2EB1-0738-4BEF-B42D-EB389160BD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827022">
              <a:off x="1059875" y="826227"/>
              <a:ext cx="2033740" cy="5821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vi-VN" altLang="vi-VN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+ H</a:t>
              </a:r>
              <a:r>
                <a:rPr lang="vi-VN" altLang="vi-VN" b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vi-VN" altLang="vi-VN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  </a:t>
              </a:r>
              <a:endPara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531" name="Group 14">
              <a:extLst>
                <a:ext uri="{FF2B5EF4-FFF2-40B4-BE49-F238E27FC236}">
                  <a16:creationId xmlns:a16="http://schemas.microsoft.com/office/drawing/2014/main" id="{5666717A-573F-4034-A08A-FFA7274011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0438" y="75473"/>
              <a:ext cx="6400800" cy="681168"/>
              <a:chOff x="3156198" y="2860947"/>
              <a:chExt cx="6400800" cy="681168"/>
            </a:xfrm>
          </p:grpSpPr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117A64B2-A663-4C10-BDDF-FD9F1B0BBAF1}"/>
                  </a:ext>
                </a:extLst>
              </p:cNvPr>
              <p:cNvCxnSpPr/>
              <p:nvPr/>
            </p:nvCxnSpPr>
            <p:spPr>
              <a:xfrm>
                <a:off x="6881614" y="3289252"/>
                <a:ext cx="347658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533" name="Text Box 9">
                <a:extLst>
                  <a:ext uri="{FF2B5EF4-FFF2-40B4-BE49-F238E27FC236}">
                    <a16:creationId xmlns:a16="http://schemas.microsoft.com/office/drawing/2014/main" id="{CC7DED65-F725-4AC0-A45A-27555AFC23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56198" y="2860947"/>
                <a:ext cx="6400800" cy="6811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vi-VN" altLang="vi-VN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dd Bazơ ( Q/tím         </a:t>
                </a:r>
                <a:r>
                  <a:rPr lang="vi-VN" altLang="vi-VN" sz="3600" b="1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xanh )</a:t>
                </a:r>
                <a:endParaRPr lang="en-US" altLang="vi-VN" sz="3600" b="1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1" name="Text Box 9">
            <a:extLst>
              <a:ext uri="{FF2B5EF4-FFF2-40B4-BE49-F238E27FC236}">
                <a16:creationId xmlns:a16="http://schemas.microsoft.com/office/drawing/2014/main" id="{46179C85-F0E4-45C1-8202-D50625888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75" y="884238"/>
            <a:ext cx="45624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   +  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A1591CE-1748-408C-9D4A-4D30EE6A5CCC}"/>
              </a:ext>
            </a:extLst>
          </p:cNvPr>
          <p:cNvCxnSpPr/>
          <p:nvPr/>
        </p:nvCxnSpPr>
        <p:spPr>
          <a:xfrm>
            <a:off x="5715000" y="1219200"/>
            <a:ext cx="69373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9">
            <a:extLst>
              <a:ext uri="{FF2B5EF4-FFF2-40B4-BE49-F238E27FC236}">
                <a16:creationId xmlns:a16="http://schemas.microsoft.com/office/drawing/2014/main" id="{1572BD8A-2C4D-46ED-B4E9-158E84238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9888" y="838200"/>
            <a:ext cx="24320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Ca(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OH)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4866049-F877-44E6-ACCB-E4BC7BF7CD6F}"/>
              </a:ext>
            </a:extLst>
          </p:cNvPr>
          <p:cNvCxnSpPr/>
          <p:nvPr/>
        </p:nvCxnSpPr>
        <p:spPr>
          <a:xfrm>
            <a:off x="1447800" y="2111375"/>
            <a:ext cx="2990850" cy="8969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9">
            <a:extLst>
              <a:ext uri="{FF2B5EF4-FFF2-40B4-BE49-F238E27FC236}">
                <a16:creationId xmlns:a16="http://schemas.microsoft.com/office/drawing/2014/main" id="{3EA143B3-51FD-4F74-BC8B-B6BBCAB45DA9}"/>
              </a:ext>
            </a:extLst>
          </p:cNvPr>
          <p:cNvSpPr txBox="1">
            <a:spLocks noChangeArrowheads="1"/>
          </p:cNvSpPr>
          <p:nvPr/>
        </p:nvSpPr>
        <p:spPr bwMode="auto">
          <a:xfrm rot="982271">
            <a:off x="2311400" y="2597150"/>
            <a:ext cx="1704975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+A</a:t>
            </a: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xit</a:t>
            </a:r>
            <a:r>
              <a:rPr lang="vi-VN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id="{25EF086D-D90B-48AF-9E4D-760FB8597B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8188" y="2616200"/>
            <a:ext cx="436721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Muối   +  Nước</a:t>
            </a:r>
          </a:p>
        </p:txBody>
      </p:sp>
      <p:sp>
        <p:nvSpPr>
          <p:cNvPr id="26" name="Text Box 9">
            <a:extLst>
              <a:ext uri="{FF2B5EF4-FFF2-40B4-BE49-F238E27FC236}">
                <a16:creationId xmlns:a16="http://schemas.microsoft.com/office/drawing/2014/main" id="{4B42D2F1-5D6B-4C4D-81B4-937E4DD22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313" y="1566863"/>
            <a:ext cx="33162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4CE9330-DF0F-4773-B396-7A0D04F5B52D}"/>
              </a:ext>
            </a:extLst>
          </p:cNvPr>
          <p:cNvCxnSpPr>
            <a:endCxn id="28" idx="1"/>
          </p:cNvCxnSpPr>
          <p:nvPr/>
        </p:nvCxnSpPr>
        <p:spPr>
          <a:xfrm>
            <a:off x="5105400" y="1955800"/>
            <a:ext cx="57943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9">
            <a:extLst>
              <a:ext uri="{FF2B5EF4-FFF2-40B4-BE49-F238E27FC236}">
                <a16:creationId xmlns:a16="http://schemas.microsoft.com/office/drawing/2014/main" id="{668C4E69-C510-4CC9-AFF1-C16078783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4838" y="1631950"/>
            <a:ext cx="35972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Không p/ứng </a:t>
            </a:r>
          </a:p>
        </p:txBody>
      </p:sp>
      <p:sp>
        <p:nvSpPr>
          <p:cNvPr id="31" name="Text Box 9">
            <a:extLst>
              <a:ext uri="{FF2B5EF4-FFF2-40B4-BE49-F238E27FC236}">
                <a16:creationId xmlns:a16="http://schemas.microsoft.com/office/drawing/2014/main" id="{858D3FE6-DFBB-4F9A-BAD5-AB8619A19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8663" y="3411538"/>
            <a:ext cx="45624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2HCl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B960418-F4A8-4974-884B-7DB65D112DEE}"/>
              </a:ext>
            </a:extLst>
          </p:cNvPr>
          <p:cNvCxnSpPr/>
          <p:nvPr/>
        </p:nvCxnSpPr>
        <p:spPr>
          <a:xfrm>
            <a:off x="4953000" y="3846513"/>
            <a:ext cx="55245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9">
            <a:extLst>
              <a:ext uri="{FF2B5EF4-FFF2-40B4-BE49-F238E27FC236}">
                <a16:creationId xmlns:a16="http://schemas.microsoft.com/office/drawing/2014/main" id="{5078BE8C-2C22-4BAE-8EB1-1A81593AC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429000"/>
            <a:ext cx="36576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MgCl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D645FCB-F048-47CD-9E0C-5EBCF5B91F6E}"/>
              </a:ext>
            </a:extLst>
          </p:cNvPr>
          <p:cNvCxnSpPr/>
          <p:nvPr/>
        </p:nvCxnSpPr>
        <p:spPr>
          <a:xfrm>
            <a:off x="1450975" y="2100263"/>
            <a:ext cx="1087438" cy="308133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Box 9">
            <a:extLst>
              <a:ext uri="{FF2B5EF4-FFF2-40B4-BE49-F238E27FC236}">
                <a16:creationId xmlns:a16="http://schemas.microsoft.com/office/drawing/2014/main" id="{17917938-5286-43E8-8AB8-E60C02F33B1C}"/>
              </a:ext>
            </a:extLst>
          </p:cNvPr>
          <p:cNvSpPr txBox="1">
            <a:spLocks noChangeArrowheads="1"/>
          </p:cNvSpPr>
          <p:nvPr/>
        </p:nvSpPr>
        <p:spPr bwMode="auto">
          <a:xfrm rot="4107817">
            <a:off x="386556" y="3888582"/>
            <a:ext cx="314642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+Oxit a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xit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7" name="Text Box 9">
            <a:extLst>
              <a:ext uri="{FF2B5EF4-FFF2-40B4-BE49-F238E27FC236}">
                <a16:creationId xmlns:a16="http://schemas.microsoft.com/office/drawing/2014/main" id="{806FDE5C-9DE6-430A-9A78-6DD8AD830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413" y="4606925"/>
            <a:ext cx="19002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</a:p>
        </p:txBody>
      </p:sp>
      <p:sp>
        <p:nvSpPr>
          <p:cNvPr id="56" name="Text Box 9">
            <a:extLst>
              <a:ext uri="{FF2B5EF4-FFF2-40B4-BE49-F238E27FC236}">
                <a16:creationId xmlns:a16="http://schemas.microsoft.com/office/drawing/2014/main" id="{1E63F5A3-AD22-49DA-B05F-4C072EE6A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321300"/>
            <a:ext cx="435133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+  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C61A6DD8-6F37-49A2-B88C-02B40CDBD437}"/>
              </a:ext>
            </a:extLst>
          </p:cNvPr>
          <p:cNvCxnSpPr/>
          <p:nvPr/>
        </p:nvCxnSpPr>
        <p:spPr>
          <a:xfrm>
            <a:off x="5495925" y="5715000"/>
            <a:ext cx="69532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 Box 9">
            <a:extLst>
              <a:ext uri="{FF2B5EF4-FFF2-40B4-BE49-F238E27FC236}">
                <a16:creationId xmlns:a16="http://schemas.microsoft.com/office/drawing/2014/main" id="{4DD7D2B7-D8F3-49BB-A6A6-4CB687E31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400" y="5303838"/>
            <a:ext cx="26924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 Box 9">
            <a:extLst>
              <a:ext uri="{FF2B5EF4-FFF2-40B4-BE49-F238E27FC236}">
                <a16:creationId xmlns:a16="http://schemas.microsoft.com/office/drawing/2014/main" id="{8DAEF34F-8BB9-40B0-A0DF-AB9BE91FD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6005513"/>
            <a:ext cx="435133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427225E4-3EAB-48F4-862B-10BB8D27FEBC}"/>
              </a:ext>
            </a:extLst>
          </p:cNvPr>
          <p:cNvCxnSpPr/>
          <p:nvPr/>
        </p:nvCxnSpPr>
        <p:spPr>
          <a:xfrm>
            <a:off x="5495925" y="6400800"/>
            <a:ext cx="69532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9">
            <a:extLst>
              <a:ext uri="{FF2B5EF4-FFF2-40B4-BE49-F238E27FC236}">
                <a16:creationId xmlns:a16="http://schemas.microsoft.com/office/drawing/2014/main" id="{C3B704CC-64F4-4293-A201-B863BEF9C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400" y="5988050"/>
            <a:ext cx="26924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BaC</a:t>
            </a: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21" grpId="0"/>
      <p:bldP spid="23" grpId="0"/>
      <p:bldP spid="26" grpId="0"/>
      <p:bldP spid="28" grpId="0"/>
      <p:bldP spid="31" grpId="0"/>
      <p:bldP spid="34" grpId="0"/>
      <p:bldP spid="43" grpId="0"/>
      <p:bldP spid="47" grpId="0"/>
      <p:bldP spid="56" grpId="0"/>
      <p:bldP spid="59" grpId="0"/>
      <p:bldP spid="60" grpId="0"/>
      <p:bldP spid="6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9">
            <a:extLst>
              <a:ext uri="{FF2B5EF4-FFF2-40B4-BE49-F238E27FC236}">
                <a16:creationId xmlns:a16="http://schemas.microsoft.com/office/drawing/2014/main" id="{61C4A20C-83C3-4476-9E09-C54A53609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3" y="1428750"/>
            <a:ext cx="14478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acid</a:t>
            </a:r>
            <a:endParaRPr lang="en-US" alt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83559A2-3CC7-47E3-A45C-D0E84B1AB02D}"/>
              </a:ext>
            </a:extLst>
          </p:cNvPr>
          <p:cNvGrpSpPr>
            <a:grpSpLocks/>
          </p:cNvGrpSpPr>
          <p:nvPr/>
        </p:nvGrpSpPr>
        <p:grpSpPr bwMode="auto">
          <a:xfrm>
            <a:off x="1412875" y="-395288"/>
            <a:ext cx="7578725" cy="2489201"/>
            <a:chOff x="1447800" y="-469157"/>
            <a:chExt cx="7544175" cy="2622579"/>
          </a:xfrm>
        </p:grpSpPr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D3268010-C630-4E41-A6AE-72555CDE258B}"/>
                </a:ext>
              </a:extLst>
            </p:cNvPr>
            <p:cNvCxnSpPr/>
            <p:nvPr/>
          </p:nvCxnSpPr>
          <p:spPr>
            <a:xfrm flipV="1">
              <a:off x="1447800" y="686584"/>
              <a:ext cx="1360607" cy="146683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578" name="Text Box 9">
              <a:extLst>
                <a:ext uri="{FF2B5EF4-FFF2-40B4-BE49-F238E27FC236}">
                  <a16:creationId xmlns:a16="http://schemas.microsoft.com/office/drawing/2014/main" id="{4033D64C-046F-4D51-BBD4-1304D2D0F0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827022">
              <a:off x="925749" y="546820"/>
              <a:ext cx="2614063" cy="5821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vi-VN" altLang="vi-VN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+ H</a:t>
              </a:r>
              <a:r>
                <a:rPr lang="vi-VN" altLang="vi-VN" b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vi-VN" altLang="vi-VN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  </a:t>
              </a:r>
              <a:endPara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3579" name="Group 14">
              <a:extLst>
                <a:ext uri="{FF2B5EF4-FFF2-40B4-BE49-F238E27FC236}">
                  <a16:creationId xmlns:a16="http://schemas.microsoft.com/office/drawing/2014/main" id="{661A6DF9-B9DD-41EA-8B1E-E50B00226B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94585" y="75473"/>
              <a:ext cx="6097390" cy="680963"/>
              <a:chOff x="3080345" y="2860947"/>
              <a:chExt cx="6097390" cy="680963"/>
            </a:xfrm>
          </p:grpSpPr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9B68BFDB-BD58-49F4-ADFB-DA7C58127971}"/>
                  </a:ext>
                </a:extLst>
              </p:cNvPr>
              <p:cNvCxnSpPr/>
              <p:nvPr/>
            </p:nvCxnSpPr>
            <p:spPr>
              <a:xfrm>
                <a:off x="6881613" y="3289750"/>
                <a:ext cx="347658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581" name="Text Box 9">
                <a:extLst>
                  <a:ext uri="{FF2B5EF4-FFF2-40B4-BE49-F238E27FC236}">
                    <a16:creationId xmlns:a16="http://schemas.microsoft.com/office/drawing/2014/main" id="{EB309990-DC85-4842-96D0-D4A905B0AB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80345" y="2860947"/>
                <a:ext cx="6097390" cy="6809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vi-VN" altLang="vi-VN" sz="3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dd Acid </a:t>
                </a:r>
                <a:r>
                  <a:rPr lang="vi-VN" altLang="vi-VN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Q/tím            </a:t>
                </a:r>
                <a:r>
                  <a:rPr lang="vi-VN" altLang="vi-VN" sz="3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đỏ </a:t>
                </a:r>
                <a:r>
                  <a:rPr lang="vi-VN" altLang="vi-VN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altLang="vi-VN" sz="36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1" name="Text Box 9">
            <a:extLst>
              <a:ext uri="{FF2B5EF4-FFF2-40B4-BE49-F238E27FC236}">
                <a16:creationId xmlns:a16="http://schemas.microsoft.com/office/drawing/2014/main" id="{62C65CEE-6BCC-464B-AE43-8A921FDA2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766763"/>
            <a:ext cx="45624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 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B72B821-9535-44B9-A045-3469104DE210}"/>
              </a:ext>
            </a:extLst>
          </p:cNvPr>
          <p:cNvCxnSpPr/>
          <p:nvPr/>
        </p:nvCxnSpPr>
        <p:spPr>
          <a:xfrm>
            <a:off x="5626100" y="1219200"/>
            <a:ext cx="525463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9">
            <a:extLst>
              <a:ext uri="{FF2B5EF4-FFF2-40B4-BE49-F238E27FC236}">
                <a16:creationId xmlns:a16="http://schemas.microsoft.com/office/drawing/2014/main" id="{E441330C-C461-4281-82D1-7B86FF01E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1900" y="763588"/>
            <a:ext cx="178593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vi-VN" sz="3600" b="1" baseline="-25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F9BDF52-0E55-4B32-BAE6-09FF74A0D489}"/>
              </a:ext>
            </a:extLst>
          </p:cNvPr>
          <p:cNvCxnSpPr/>
          <p:nvPr/>
        </p:nvCxnSpPr>
        <p:spPr>
          <a:xfrm>
            <a:off x="1447800" y="2111375"/>
            <a:ext cx="3090863" cy="81121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9">
            <a:extLst>
              <a:ext uri="{FF2B5EF4-FFF2-40B4-BE49-F238E27FC236}">
                <a16:creationId xmlns:a16="http://schemas.microsoft.com/office/drawing/2014/main" id="{E226E527-6915-4F30-A2F9-C9326EC8C6CC}"/>
              </a:ext>
            </a:extLst>
          </p:cNvPr>
          <p:cNvSpPr txBox="1">
            <a:spLocks noChangeArrowheads="1"/>
          </p:cNvSpPr>
          <p:nvPr/>
        </p:nvSpPr>
        <p:spPr bwMode="auto">
          <a:xfrm rot="792044">
            <a:off x="1797050" y="2492375"/>
            <a:ext cx="2611438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+dd base</a:t>
            </a: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id="{CD715C09-7A25-4EB7-B7FF-C309D8BAF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3738" y="2563813"/>
            <a:ext cx="41148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Muối   +  Nước</a:t>
            </a:r>
          </a:p>
        </p:txBody>
      </p:sp>
      <p:sp>
        <p:nvSpPr>
          <p:cNvPr id="26" name="Text Box 9">
            <a:extLst>
              <a:ext uri="{FF2B5EF4-FFF2-40B4-BE49-F238E27FC236}">
                <a16:creationId xmlns:a16="http://schemas.microsoft.com/office/drawing/2014/main" id="{0957539C-E9F0-41D8-B0EC-9D68D336E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1447800"/>
            <a:ext cx="33178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8B15C45-606A-41D4-9D3E-AA6F6E139361}"/>
              </a:ext>
            </a:extLst>
          </p:cNvPr>
          <p:cNvCxnSpPr/>
          <p:nvPr/>
        </p:nvCxnSpPr>
        <p:spPr>
          <a:xfrm>
            <a:off x="5626100" y="1828800"/>
            <a:ext cx="631825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9">
            <a:extLst>
              <a:ext uri="{FF2B5EF4-FFF2-40B4-BE49-F238E27FC236}">
                <a16:creationId xmlns:a16="http://schemas.microsoft.com/office/drawing/2014/main" id="{96BD1E99-4AC5-4F12-8579-685A82D90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1462088"/>
            <a:ext cx="230346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vi-VN" sz="3600" b="1" baseline="-25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9">
            <a:extLst>
              <a:ext uri="{FF2B5EF4-FFF2-40B4-BE49-F238E27FC236}">
                <a16:creationId xmlns:a16="http://schemas.microsoft.com/office/drawing/2014/main" id="{A8F59383-FE00-4881-BA2A-3BFA9B6DF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25" y="3138488"/>
            <a:ext cx="45624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298AC69-21A5-4CB4-AE15-15DB3AB602D6}"/>
              </a:ext>
            </a:extLst>
          </p:cNvPr>
          <p:cNvCxnSpPr/>
          <p:nvPr/>
        </p:nvCxnSpPr>
        <p:spPr>
          <a:xfrm>
            <a:off x="5359400" y="3548063"/>
            <a:ext cx="477838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9">
            <a:extLst>
              <a:ext uri="{FF2B5EF4-FFF2-40B4-BE49-F238E27FC236}">
                <a16:creationId xmlns:a16="http://schemas.microsoft.com/office/drawing/2014/main" id="{6CE24368-5B8F-4F66-ACA9-28236D55B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0263" y="3167063"/>
            <a:ext cx="338613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vi-VN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E7B14664-7011-4F7A-BE03-49D0D9AE51FD}"/>
              </a:ext>
            </a:extLst>
          </p:cNvPr>
          <p:cNvCxnSpPr/>
          <p:nvPr/>
        </p:nvCxnSpPr>
        <p:spPr>
          <a:xfrm>
            <a:off x="1409700" y="2024063"/>
            <a:ext cx="1376363" cy="346233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Box 9">
            <a:extLst>
              <a:ext uri="{FF2B5EF4-FFF2-40B4-BE49-F238E27FC236}">
                <a16:creationId xmlns:a16="http://schemas.microsoft.com/office/drawing/2014/main" id="{A3D7A442-A0A4-4140-8CDC-0A17D7EF7D20}"/>
              </a:ext>
            </a:extLst>
          </p:cNvPr>
          <p:cNvSpPr txBox="1">
            <a:spLocks noChangeArrowheads="1"/>
          </p:cNvSpPr>
          <p:nvPr/>
        </p:nvSpPr>
        <p:spPr bwMode="auto">
          <a:xfrm rot="4120468">
            <a:off x="-62706" y="3980656"/>
            <a:ext cx="40163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+1 số oxide base</a:t>
            </a:r>
          </a:p>
        </p:txBody>
      </p:sp>
      <p:sp>
        <p:nvSpPr>
          <p:cNvPr id="47" name="Text Box 9">
            <a:extLst>
              <a:ext uri="{FF2B5EF4-FFF2-40B4-BE49-F238E27FC236}">
                <a16:creationId xmlns:a16="http://schemas.microsoft.com/office/drawing/2014/main" id="{005AF681-EE21-424B-A418-432718A73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0675" y="5068888"/>
            <a:ext cx="190023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</a:p>
        </p:txBody>
      </p:sp>
      <p:sp>
        <p:nvSpPr>
          <p:cNvPr id="56" name="Text Box 9">
            <a:extLst>
              <a:ext uri="{FF2B5EF4-FFF2-40B4-BE49-F238E27FC236}">
                <a16:creationId xmlns:a16="http://schemas.microsoft.com/office/drawing/2014/main" id="{E68B502D-204F-4C4E-B2D3-F3389FDDF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4138" y="5929313"/>
            <a:ext cx="435133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Ba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D6C976FC-93B0-468F-8C7A-934D1189D409}"/>
              </a:ext>
            </a:extLst>
          </p:cNvPr>
          <p:cNvCxnSpPr/>
          <p:nvPr/>
        </p:nvCxnSpPr>
        <p:spPr>
          <a:xfrm>
            <a:off x="5562600" y="6324600"/>
            <a:ext cx="695325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 Box 9">
            <a:extLst>
              <a:ext uri="{FF2B5EF4-FFF2-40B4-BE49-F238E27FC236}">
                <a16:creationId xmlns:a16="http://schemas.microsoft.com/office/drawing/2014/main" id="{4B5C4080-775D-49AE-B2C4-A32CCA977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5846763"/>
            <a:ext cx="26924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BaS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6000" b="1" baseline="-25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Box 9">
            <a:extLst>
              <a:ext uri="{FF2B5EF4-FFF2-40B4-BE49-F238E27FC236}">
                <a16:creationId xmlns:a16="http://schemas.microsoft.com/office/drawing/2014/main" id="{F6F41524-316A-4C76-A3A2-C7D75B82B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9325" y="3671888"/>
            <a:ext cx="45624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Ca(OH)</a:t>
            </a:r>
            <a:r>
              <a:rPr lang="en-US" altLang="vi-VN" sz="40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4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F62435B-5AC1-42B2-A0D8-BC0ADC1E438F}"/>
              </a:ext>
            </a:extLst>
          </p:cNvPr>
          <p:cNvCxnSpPr/>
          <p:nvPr/>
        </p:nvCxnSpPr>
        <p:spPr>
          <a:xfrm>
            <a:off x="5410200" y="4113213"/>
            <a:ext cx="533400" cy="158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9">
            <a:extLst>
              <a:ext uri="{FF2B5EF4-FFF2-40B4-BE49-F238E27FC236}">
                <a16:creationId xmlns:a16="http://schemas.microsoft.com/office/drawing/2014/main" id="{4163112E-5B78-44BC-ADE4-E8EE11901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7600" y="3709988"/>
            <a:ext cx="30988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CaSO</a:t>
            </a:r>
            <a:r>
              <a:rPr lang="vi-VN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21" grpId="0"/>
      <p:bldP spid="23" grpId="0"/>
      <p:bldP spid="26" grpId="0"/>
      <p:bldP spid="28" grpId="0"/>
      <p:bldP spid="31" grpId="0"/>
      <p:bldP spid="34" grpId="0"/>
      <p:bldP spid="43" grpId="0"/>
      <p:bldP spid="47" grpId="0"/>
      <p:bldP spid="56" grpId="0"/>
      <p:bldP spid="59" grpId="0"/>
      <p:bldP spid="36" grpId="0"/>
      <p:bldP spid="3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5AC97A68-0935-4604-8740-042F933D9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700"/>
            <a:ext cx="91440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3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altLang="vi-VN" sz="3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Cho các  oxit sau: CuO</a:t>
            </a:r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altLang="vi-VN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en-US" altLang="vi-VN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, NO</a:t>
            </a: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 Chất nào tác dụng với</a:t>
            </a:r>
            <a:br>
              <a:rPr lang="en-US" altLang="vi-VN" sz="4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ước H</a:t>
            </a:r>
            <a:r>
              <a:rPr lang="en-US" altLang="vi-VN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b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Hydrochloric acid </a:t>
            </a: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HCl </a:t>
            </a:r>
            <a:r>
              <a:rPr lang="en-US" altLang="vi-VN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Potassium hydroxide </a:t>
            </a: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KOH. </a:t>
            </a:r>
            <a:b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 Viết PTHH</a:t>
            </a: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4637333C-6CA9-406E-81AF-2FBAA07F2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86200"/>
            <a:ext cx="902811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a. Với H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O: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3600" b="1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DE6D15E2-BD5C-4D30-9765-16F62D36E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640263"/>
            <a:ext cx="9028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b. Với HCl: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CuO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aO.</a:t>
            </a:r>
            <a:endParaRPr lang="en-US" altLang="vi-VN" sz="3600" b="1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B9CF5B24-EFE1-4486-9FB7-96C8ECA1E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225" y="5381625"/>
            <a:ext cx="902811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c. Với KOH: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3600" b="1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0BFF8224-6D13-458F-AF25-9F3A8B241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92488"/>
            <a:ext cx="9028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vi-VN" sz="3600" b="1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A9AFAB6-64EA-4CDC-8908-4EA418D68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277813"/>
            <a:ext cx="4191000" cy="1143000"/>
          </a:xfrm>
        </p:spPr>
        <p:txBody>
          <a:bodyPr/>
          <a:lstStyle/>
          <a:p>
            <a:pPr algn="l" eaLnBrk="1" hangingPunct="1"/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CAÂU HOÛI OÂN TAÄP</a:t>
            </a:r>
          </a:p>
        </p:txBody>
      </p:sp>
      <p:sp>
        <p:nvSpPr>
          <p:cNvPr id="5123" name="Rectangle 4">
            <a:extLst>
              <a:ext uri="{FF2B5EF4-FFF2-40B4-BE49-F238E27FC236}">
                <a16:creationId xmlns:a16="http://schemas.microsoft.com/office/drawing/2014/main" id="{746A6ADD-054E-4880-94E6-93F0E38DD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600">
                <a:latin typeface="VNI-Times" pitchFamily="2" charset="0"/>
              </a:rPr>
              <a:t>Cho caùc oxide sau: CuO, Na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O, P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  <a:r>
              <a:rPr lang="en-US" altLang="en-US" sz="3600" baseline="-25000">
                <a:latin typeface="VNI-Times" pitchFamily="2" charset="0"/>
              </a:rPr>
              <a:t>5</a:t>
            </a:r>
            <a:r>
              <a:rPr lang="en-US" altLang="en-US" sz="3600">
                <a:latin typeface="VNI-Times" pitchFamily="2" charset="0"/>
              </a:rPr>
              <a:t>, BaO, Fe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  <a:r>
              <a:rPr lang="en-US" altLang="en-US" sz="3600" baseline="-25000">
                <a:latin typeface="VNI-Times" pitchFamily="2" charset="0"/>
              </a:rPr>
              <a:t>3</a:t>
            </a:r>
            <a:r>
              <a:rPr lang="en-US" altLang="en-US" sz="3600">
                <a:latin typeface="VNI-Times" pitchFamily="2" charset="0"/>
              </a:rPr>
              <a:t>, SO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600">
                <a:latin typeface="VNI-Times" pitchFamily="2" charset="0"/>
              </a:rPr>
              <a:t>a. Nhöõng oxide naøo laø oxide base, oxide acid?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600">
                <a:latin typeface="VNI-Times" pitchFamily="2" charset="0"/>
              </a:rPr>
              <a:t>b. Nhöõng oxide naøo taùc duïng ñöôïc vôùi nöôùc. Vieát phöông trình phaûn öùng.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902B9EAA-97A6-4643-8987-BC25D1E24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3238"/>
            <a:ext cx="49434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+  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1404695-EBFD-49DB-BB07-27262C91F43F}"/>
              </a:ext>
            </a:extLst>
          </p:cNvPr>
          <p:cNvCxnSpPr/>
          <p:nvPr/>
        </p:nvCxnSpPr>
        <p:spPr>
          <a:xfrm>
            <a:off x="4003675" y="942975"/>
            <a:ext cx="69373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9">
            <a:extLst>
              <a:ext uri="{FF2B5EF4-FFF2-40B4-BE49-F238E27FC236}">
                <a16:creationId xmlns:a16="http://schemas.microsoft.com/office/drawing/2014/main" id="{4C030D2B-B9C5-49CC-9593-8B50306D3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9825" y="525463"/>
            <a:ext cx="90646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altLang="vi-VN" sz="3600" b="1" baseline="-25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610540FE-C2DE-4FFD-BC3E-B41B0678C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7050" y="398463"/>
            <a:ext cx="1763713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OH)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FE45689F-6836-49DC-B0F9-1BEF36665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3650" y="-25400"/>
            <a:ext cx="20351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II     I</a:t>
            </a:r>
            <a:endParaRPr lang="en-US" altLang="vi-VN" sz="3600" b="1" baseline="-25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9">
            <a:extLst>
              <a:ext uri="{FF2B5EF4-FFF2-40B4-BE49-F238E27FC236}">
                <a16:creationId xmlns:a16="http://schemas.microsoft.com/office/drawing/2014/main" id="{472F7251-02FD-4E2F-934A-C940A7416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" y="1289050"/>
            <a:ext cx="45624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+  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42280AE-C2EF-4BB7-8948-6ED3605BB776}"/>
              </a:ext>
            </a:extLst>
          </p:cNvPr>
          <p:cNvCxnSpPr/>
          <p:nvPr/>
        </p:nvCxnSpPr>
        <p:spPr>
          <a:xfrm>
            <a:off x="4079875" y="1727200"/>
            <a:ext cx="69532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9">
            <a:extLst>
              <a:ext uri="{FF2B5EF4-FFF2-40B4-BE49-F238E27FC236}">
                <a16:creationId xmlns:a16="http://schemas.microsoft.com/office/drawing/2014/main" id="{1D570863-1C60-4AA4-8192-4B1EDB4B6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3650" y="1295400"/>
            <a:ext cx="7683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5B32B033-6000-4DCD-8C10-DEAE1EC84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3725" y="1219200"/>
            <a:ext cx="14541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9A476E2E-3D9C-4652-8286-BA78F209E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3538" y="1504950"/>
            <a:ext cx="53975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9">
            <a:extLst>
              <a:ext uri="{FF2B5EF4-FFF2-40B4-BE49-F238E27FC236}">
                <a16:creationId xmlns:a16="http://schemas.microsoft.com/office/drawing/2014/main" id="{D4483F1F-7D77-42DE-9BC1-49D50297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3813" y="2287588"/>
            <a:ext cx="9598026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b. Với HCl: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CuO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O.</a:t>
            </a:r>
            <a:endParaRPr lang="en-US" altLang="vi-VN" sz="3600" b="1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id="{DE0FE85A-F366-4C26-AC9F-886EA255E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2895600"/>
            <a:ext cx="3830637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CuO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D7430DD-4028-43FB-868A-2114B4877B97}"/>
              </a:ext>
            </a:extLst>
          </p:cNvPr>
          <p:cNvCxnSpPr/>
          <p:nvPr/>
        </p:nvCxnSpPr>
        <p:spPr>
          <a:xfrm flipV="1">
            <a:off x="4038600" y="3305175"/>
            <a:ext cx="738188" cy="793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Box 9">
            <a:extLst>
              <a:ext uri="{FF2B5EF4-FFF2-40B4-BE49-F238E27FC236}">
                <a16:creationId xmlns:a16="http://schemas.microsoft.com/office/drawing/2014/main" id="{05A60BD8-1638-4551-9774-FD8FD6980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7313" y="2895600"/>
            <a:ext cx="1081087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endParaRPr lang="en-US" altLang="vi-VN" sz="3600" b="1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9">
            <a:extLst>
              <a:ext uri="{FF2B5EF4-FFF2-40B4-BE49-F238E27FC236}">
                <a16:creationId xmlns:a16="http://schemas.microsoft.com/office/drawing/2014/main" id="{0F221288-2BFE-4F95-84A3-23C910A92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895600"/>
            <a:ext cx="1214438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vi-VN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vi-VN" sz="3600" b="1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9">
            <a:extLst>
              <a:ext uri="{FF2B5EF4-FFF2-40B4-BE49-F238E27FC236}">
                <a16:creationId xmlns:a16="http://schemas.microsoft.com/office/drawing/2014/main" id="{539D5050-F9E2-462C-84E3-AE500B83E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898775"/>
            <a:ext cx="1828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9">
            <a:extLst>
              <a:ext uri="{FF2B5EF4-FFF2-40B4-BE49-F238E27FC236}">
                <a16:creationId xmlns:a16="http://schemas.microsoft.com/office/drawing/2014/main" id="{626B9F6F-63BD-4972-A330-51976C579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663" y="3581400"/>
            <a:ext cx="4227512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 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5A7D455-76E1-4355-9692-7A8872A41905}"/>
              </a:ext>
            </a:extLst>
          </p:cNvPr>
          <p:cNvCxnSpPr/>
          <p:nvPr/>
        </p:nvCxnSpPr>
        <p:spPr>
          <a:xfrm>
            <a:off x="4060825" y="3998913"/>
            <a:ext cx="7239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9">
            <a:extLst>
              <a:ext uri="{FF2B5EF4-FFF2-40B4-BE49-F238E27FC236}">
                <a16:creationId xmlns:a16="http://schemas.microsoft.com/office/drawing/2014/main" id="{7A10DA7B-6414-4E76-BC8E-46F394FA1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8075" y="3581400"/>
            <a:ext cx="2659063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vi-VN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vi-VN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9">
            <a:extLst>
              <a:ext uri="{FF2B5EF4-FFF2-40B4-BE49-F238E27FC236}">
                <a16:creationId xmlns:a16="http://schemas.microsoft.com/office/drawing/2014/main" id="{6B23801B-3C98-44DA-B05F-6DC828529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343400"/>
            <a:ext cx="4110038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E3E898A-BD15-44C3-ACCE-75FE909635EB}"/>
              </a:ext>
            </a:extLst>
          </p:cNvPr>
          <p:cNvCxnSpPr/>
          <p:nvPr/>
        </p:nvCxnSpPr>
        <p:spPr>
          <a:xfrm flipV="1">
            <a:off x="4079875" y="4789488"/>
            <a:ext cx="742950" cy="476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Box 9">
            <a:extLst>
              <a:ext uri="{FF2B5EF4-FFF2-40B4-BE49-F238E27FC236}">
                <a16:creationId xmlns:a16="http://schemas.microsoft.com/office/drawing/2014/main" id="{26687137-2B05-4C28-921E-2C654C104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638" y="4343400"/>
            <a:ext cx="108108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vi-VN" sz="3600" b="1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9">
            <a:extLst>
              <a:ext uri="{FF2B5EF4-FFF2-40B4-BE49-F238E27FC236}">
                <a16:creationId xmlns:a16="http://schemas.microsoft.com/office/drawing/2014/main" id="{1DD3AE3C-1B65-430D-B054-809D49240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343400"/>
            <a:ext cx="1214438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vi-VN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vi-VN" sz="3600" b="1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9">
            <a:extLst>
              <a:ext uri="{FF2B5EF4-FFF2-40B4-BE49-F238E27FC236}">
                <a16:creationId xmlns:a16="http://schemas.microsoft.com/office/drawing/2014/main" id="{968C72E5-53C2-40A1-BC87-D7557FD00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378325"/>
            <a:ext cx="1828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9">
            <a:extLst>
              <a:ext uri="{FF2B5EF4-FFF2-40B4-BE49-F238E27FC236}">
                <a16:creationId xmlns:a16="http://schemas.microsoft.com/office/drawing/2014/main" id="{1D848D43-2069-47D8-9FC5-F94EE1BAD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6563" y="3614738"/>
            <a:ext cx="2379662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 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9">
            <a:extLst>
              <a:ext uri="{FF2B5EF4-FFF2-40B4-BE49-F238E27FC236}">
                <a16:creationId xmlns:a16="http://schemas.microsoft.com/office/drawing/2014/main" id="{BE7A2614-AA78-403C-A9F6-C7D96E2E9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8888"/>
            <a:ext cx="86106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c. Với KOH: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3600" b="1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9">
            <a:extLst>
              <a:ext uri="{FF2B5EF4-FFF2-40B4-BE49-F238E27FC236}">
                <a16:creationId xmlns:a16="http://schemas.microsoft.com/office/drawing/2014/main" id="{76B4D7C7-5DB9-419C-9781-76F9E98B8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770563"/>
            <a:ext cx="36576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+  </a:t>
            </a: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KOH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 Box 9">
            <a:extLst>
              <a:ext uri="{FF2B5EF4-FFF2-40B4-BE49-F238E27FC236}">
                <a16:creationId xmlns:a16="http://schemas.microsoft.com/office/drawing/2014/main" id="{71605AC2-E718-45B9-BEC7-D84ACB8E9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7450" y="5791200"/>
            <a:ext cx="7683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Box 9">
            <a:extLst>
              <a:ext uri="{FF2B5EF4-FFF2-40B4-BE49-F238E27FC236}">
                <a16:creationId xmlns:a16="http://schemas.microsoft.com/office/drawing/2014/main" id="{7F601C7B-956D-43A2-91B8-B0E11E3C8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7525" y="5791200"/>
            <a:ext cx="19113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9">
            <a:extLst>
              <a:ext uri="{FF2B5EF4-FFF2-40B4-BE49-F238E27FC236}">
                <a16:creationId xmlns:a16="http://schemas.microsoft.com/office/drawing/2014/main" id="{46A4089E-0013-4791-990C-670836647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375" y="5830888"/>
            <a:ext cx="18288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 Box 9">
            <a:extLst>
              <a:ext uri="{FF2B5EF4-FFF2-40B4-BE49-F238E27FC236}">
                <a16:creationId xmlns:a16="http://schemas.microsoft.com/office/drawing/2014/main" id="{64306845-7584-46E1-944F-F3B53DF63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25" y="5989638"/>
            <a:ext cx="53975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E53161F-D03C-4960-9B8C-45BEFB220F3F}"/>
              </a:ext>
            </a:extLst>
          </p:cNvPr>
          <p:cNvCxnSpPr/>
          <p:nvPr/>
        </p:nvCxnSpPr>
        <p:spPr>
          <a:xfrm flipV="1">
            <a:off x="4119563" y="6164263"/>
            <a:ext cx="742950" cy="476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6" grpId="1"/>
      <p:bldP spid="7" grpId="0"/>
      <p:bldP spid="9" grpId="0"/>
      <p:bldP spid="10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1" grpId="0"/>
      <p:bldP spid="22" grpId="0"/>
      <p:bldP spid="24" grpId="0"/>
      <p:bldP spid="25" grpId="0"/>
      <p:bldP spid="26" grpId="0"/>
      <p:bldP spid="28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90EF93D6-2852-4508-88FF-31E3EC2A9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2"/>
                </a:solidFill>
                <a:latin typeface="VNI-Times" pitchFamily="2" charset="0"/>
              </a:rPr>
              <a:t>GIAÛI</a:t>
            </a:r>
          </a:p>
        </p:txBody>
      </p:sp>
      <p:sp>
        <p:nvSpPr>
          <p:cNvPr id="6147" name="Rectangle 5">
            <a:extLst>
              <a:ext uri="{FF2B5EF4-FFF2-40B4-BE49-F238E27FC236}">
                <a16:creationId xmlns:a16="http://schemas.microsoft.com/office/drawing/2014/main" id="{061707CD-6B79-42CE-A796-5894F0EB827F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762000" y="609600"/>
            <a:ext cx="8229600" cy="1524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600">
                <a:latin typeface="VNI-Times" pitchFamily="2" charset="0"/>
              </a:rPr>
              <a:t>a.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Oxide base</a:t>
            </a:r>
            <a:r>
              <a:rPr lang="en-US" altLang="en-US" sz="3600">
                <a:latin typeface="VNI-Times" pitchFamily="2" charset="0"/>
              </a:rPr>
              <a:t>: CuO, Na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O, BaO, Fe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  <a:r>
              <a:rPr lang="en-US" altLang="en-US" sz="3600" baseline="-25000">
                <a:latin typeface="VNI-Times" pitchFamily="2" charset="0"/>
              </a:rPr>
              <a:t>3</a:t>
            </a:r>
            <a:r>
              <a:rPr lang="en-US" altLang="en-US" sz="3600">
                <a:latin typeface="VNI-Times" pitchFamily="2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600">
                <a:latin typeface="VNI-Times" pitchFamily="2" charset="0"/>
              </a:rPr>
              <a:t>	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Oxide acid</a:t>
            </a:r>
            <a:r>
              <a:rPr lang="en-US" altLang="en-US" sz="3600">
                <a:latin typeface="VNI-Times" pitchFamily="2" charset="0"/>
              </a:rPr>
              <a:t>: P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  <a:r>
              <a:rPr lang="en-US" altLang="en-US" sz="3600" baseline="-25000">
                <a:latin typeface="VNI-Times" pitchFamily="2" charset="0"/>
              </a:rPr>
              <a:t>5</a:t>
            </a:r>
            <a:r>
              <a:rPr lang="en-US" altLang="en-US" sz="3600">
                <a:latin typeface="VNI-Times" pitchFamily="2" charset="0"/>
              </a:rPr>
              <a:t>, SO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.</a:t>
            </a:r>
          </a:p>
        </p:txBody>
      </p:sp>
      <p:sp>
        <p:nvSpPr>
          <p:cNvPr id="6148" name="Text Box 11">
            <a:extLst>
              <a:ext uri="{FF2B5EF4-FFF2-40B4-BE49-F238E27FC236}">
                <a16:creationId xmlns:a16="http://schemas.microsoft.com/office/drawing/2014/main" id="{E411D21C-2B70-46E3-B3FD-150EA1959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905000"/>
            <a:ext cx="2362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b. PTPÖ:</a:t>
            </a:r>
          </a:p>
        </p:txBody>
      </p:sp>
      <p:sp>
        <p:nvSpPr>
          <p:cNvPr id="6149" name="Text Box 14">
            <a:extLst>
              <a:ext uri="{FF2B5EF4-FFF2-40B4-BE49-F238E27FC236}">
                <a16:creationId xmlns:a16="http://schemas.microsoft.com/office/drawing/2014/main" id="{CD43945D-3616-4535-B9FB-6BF33DCA7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4635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Na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6150" name="Text Box 15">
            <a:extLst>
              <a:ext uri="{FF2B5EF4-FFF2-40B4-BE49-F238E27FC236}">
                <a16:creationId xmlns:a16="http://schemas.microsoft.com/office/drawing/2014/main" id="{5321E57C-70FA-4C17-B0C3-42D378087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5146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6151" name="Text Box 16">
            <a:extLst>
              <a:ext uri="{FF2B5EF4-FFF2-40B4-BE49-F238E27FC236}">
                <a16:creationId xmlns:a16="http://schemas.microsoft.com/office/drawing/2014/main" id="{C54904C8-9E89-425E-BE48-2E76CB0FA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546350"/>
            <a:ext cx="114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6152" name="Text Box 17">
            <a:extLst>
              <a:ext uri="{FF2B5EF4-FFF2-40B4-BE49-F238E27FC236}">
                <a16:creationId xmlns:a16="http://schemas.microsoft.com/office/drawing/2014/main" id="{83B57214-FC7F-45D5-AF6C-9B436A2C7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54635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Na</a:t>
            </a: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OH</a:t>
            </a:r>
          </a:p>
        </p:txBody>
      </p:sp>
      <p:sp>
        <p:nvSpPr>
          <p:cNvPr id="6153" name="Line 18">
            <a:extLst>
              <a:ext uri="{FF2B5EF4-FFF2-40B4-BE49-F238E27FC236}">
                <a16:creationId xmlns:a16="http://schemas.microsoft.com/office/drawing/2014/main" id="{D1FD5C1E-B94C-4E86-8E20-777C5E3B2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92735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Text Box 19">
            <a:extLst>
              <a:ext uri="{FF2B5EF4-FFF2-40B4-BE49-F238E27FC236}">
                <a16:creationId xmlns:a16="http://schemas.microsoft.com/office/drawing/2014/main" id="{F9B22639-C5B8-4879-99A3-163B6B531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639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BaO</a:t>
            </a:r>
          </a:p>
        </p:txBody>
      </p:sp>
      <p:sp>
        <p:nvSpPr>
          <p:cNvPr id="6155" name="Text Box 20">
            <a:extLst>
              <a:ext uri="{FF2B5EF4-FFF2-40B4-BE49-F238E27FC236}">
                <a16:creationId xmlns:a16="http://schemas.microsoft.com/office/drawing/2014/main" id="{D5B7D361-81F6-41FC-BF54-052C97AE1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23215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6156" name="Text Box 21">
            <a:extLst>
              <a:ext uri="{FF2B5EF4-FFF2-40B4-BE49-F238E27FC236}">
                <a16:creationId xmlns:a16="http://schemas.microsoft.com/office/drawing/2014/main" id="{6B52CA17-0F0B-4BB5-B816-361E63B94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263900"/>
            <a:ext cx="114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6157" name="Text Box 22">
            <a:extLst>
              <a:ext uri="{FF2B5EF4-FFF2-40B4-BE49-F238E27FC236}">
                <a16:creationId xmlns:a16="http://schemas.microsoft.com/office/drawing/2014/main" id="{42E08977-C6BB-464E-9B0E-5601D7E3A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26390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Ba(</a:t>
            </a: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OH</a:t>
            </a:r>
            <a:r>
              <a:rPr lang="en-US" altLang="en-US" sz="3600">
                <a:latin typeface="VNI-Times" pitchFamily="2" charset="0"/>
              </a:rPr>
              <a:t>)</a:t>
            </a:r>
            <a:r>
              <a:rPr lang="en-US" altLang="en-US" sz="3600" baseline="-25000">
                <a:latin typeface="VNI-Times" pitchFamily="2" charset="0"/>
              </a:rPr>
              <a:t>2</a:t>
            </a:r>
          </a:p>
        </p:txBody>
      </p:sp>
      <p:sp>
        <p:nvSpPr>
          <p:cNvPr id="6158" name="Line 23">
            <a:extLst>
              <a:ext uri="{FF2B5EF4-FFF2-40B4-BE49-F238E27FC236}">
                <a16:creationId xmlns:a16="http://schemas.microsoft.com/office/drawing/2014/main" id="{7B51477F-C415-4088-8589-8A34B458DD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36449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Text Box 24">
            <a:extLst>
              <a:ext uri="{FF2B5EF4-FFF2-40B4-BE49-F238E27FC236}">
                <a16:creationId xmlns:a16="http://schemas.microsoft.com/office/drawing/2014/main" id="{8E919F64-DF43-496F-AAF8-06DCA149A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0259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P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  <a:r>
              <a:rPr lang="en-US" altLang="en-US" sz="3600" baseline="-25000">
                <a:latin typeface="VNI-Times" pitchFamily="2" charset="0"/>
              </a:rPr>
              <a:t>5</a:t>
            </a:r>
          </a:p>
        </p:txBody>
      </p:sp>
      <p:sp>
        <p:nvSpPr>
          <p:cNvPr id="6160" name="Text Box 25">
            <a:extLst>
              <a:ext uri="{FF2B5EF4-FFF2-40B4-BE49-F238E27FC236}">
                <a16:creationId xmlns:a16="http://schemas.microsoft.com/office/drawing/2014/main" id="{11FA200B-1E23-48D4-A988-8239BB41C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99415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6161" name="Text Box 26">
            <a:extLst>
              <a:ext uri="{FF2B5EF4-FFF2-40B4-BE49-F238E27FC236}">
                <a16:creationId xmlns:a16="http://schemas.microsoft.com/office/drawing/2014/main" id="{806B790B-BAEA-4F8F-BBC5-E32455AA4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25900"/>
            <a:ext cx="114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6162" name="Text Box 27">
            <a:extLst>
              <a:ext uri="{FF2B5EF4-FFF2-40B4-BE49-F238E27FC236}">
                <a16:creationId xmlns:a16="http://schemas.microsoft.com/office/drawing/2014/main" id="{113F7491-F04B-47C7-A944-A6EA34988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02590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F0000"/>
                </a:solidFill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3</a:t>
            </a:r>
            <a:r>
              <a:rPr lang="en-US" altLang="en-US" sz="3600">
                <a:latin typeface="VNI-Times" pitchFamily="2" charset="0"/>
              </a:rPr>
              <a:t>PO</a:t>
            </a:r>
            <a:r>
              <a:rPr lang="en-US" altLang="en-US" sz="3600" baseline="-25000">
                <a:latin typeface="VNI-Times" pitchFamily="2" charset="0"/>
              </a:rPr>
              <a:t>4</a:t>
            </a:r>
          </a:p>
        </p:txBody>
      </p:sp>
      <p:sp>
        <p:nvSpPr>
          <p:cNvPr id="6163" name="Line 28">
            <a:extLst>
              <a:ext uri="{FF2B5EF4-FFF2-40B4-BE49-F238E27FC236}">
                <a16:creationId xmlns:a16="http://schemas.microsoft.com/office/drawing/2014/main" id="{3299D384-4089-47D0-BD94-05A247EFB0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4069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4" name="Text Box 29">
            <a:extLst>
              <a:ext uri="{FF2B5EF4-FFF2-40B4-BE49-F238E27FC236}">
                <a16:creationId xmlns:a16="http://schemas.microsoft.com/office/drawing/2014/main" id="{872D38E2-A64D-461A-A18B-6A442B716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7879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SO</a:t>
            </a:r>
            <a:r>
              <a:rPr lang="en-US" altLang="en-US" sz="3600" baseline="-25000">
                <a:latin typeface="VNI-Times" pitchFamily="2" charset="0"/>
              </a:rPr>
              <a:t>2</a:t>
            </a:r>
          </a:p>
        </p:txBody>
      </p:sp>
      <p:sp>
        <p:nvSpPr>
          <p:cNvPr id="6165" name="Text Box 30">
            <a:extLst>
              <a:ext uri="{FF2B5EF4-FFF2-40B4-BE49-F238E27FC236}">
                <a16:creationId xmlns:a16="http://schemas.microsoft.com/office/drawing/2014/main" id="{4AF38EC4-C303-4939-A83D-9934A717C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75615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6166" name="Text Box 31">
            <a:extLst>
              <a:ext uri="{FF2B5EF4-FFF2-40B4-BE49-F238E27FC236}">
                <a16:creationId xmlns:a16="http://schemas.microsoft.com/office/drawing/2014/main" id="{01C0495F-E6F9-483A-80A1-FAE9CE719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787900"/>
            <a:ext cx="114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6167" name="Text Box 32">
            <a:extLst>
              <a:ext uri="{FF2B5EF4-FFF2-40B4-BE49-F238E27FC236}">
                <a16:creationId xmlns:a16="http://schemas.microsoft.com/office/drawing/2014/main" id="{BBB583ED-2CD1-49FF-9A56-CDC7BEF0C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78790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F0000"/>
                </a:solidFill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SO</a:t>
            </a:r>
            <a:r>
              <a:rPr lang="en-US" altLang="en-US" sz="3600" baseline="-25000">
                <a:latin typeface="VNI-Times" pitchFamily="2" charset="0"/>
              </a:rPr>
              <a:t>3</a:t>
            </a:r>
          </a:p>
        </p:txBody>
      </p:sp>
      <p:sp>
        <p:nvSpPr>
          <p:cNvPr id="6168" name="Line 33">
            <a:extLst>
              <a:ext uri="{FF2B5EF4-FFF2-40B4-BE49-F238E27FC236}">
                <a16:creationId xmlns:a16="http://schemas.microsoft.com/office/drawing/2014/main" id="{3A5D7A92-AE6D-44C0-AE03-056A8B045A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51689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9" name="Text Box 34">
            <a:extLst>
              <a:ext uri="{FF2B5EF4-FFF2-40B4-BE49-F238E27FC236}">
                <a16:creationId xmlns:a16="http://schemas.microsoft.com/office/drawing/2014/main" id="{56A69D1E-E84A-405B-9934-CCBF394D6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54635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2</a:t>
            </a:r>
          </a:p>
        </p:txBody>
      </p:sp>
      <p:sp>
        <p:nvSpPr>
          <p:cNvPr id="6170" name="Text Box 35">
            <a:extLst>
              <a:ext uri="{FF2B5EF4-FFF2-40B4-BE49-F238E27FC236}">
                <a16:creationId xmlns:a16="http://schemas.microsoft.com/office/drawing/2014/main" id="{2FF4CF6E-88E5-45D9-B49A-8C7D6FBD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0386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3</a:t>
            </a:r>
          </a:p>
        </p:txBody>
      </p:sp>
      <p:sp>
        <p:nvSpPr>
          <p:cNvPr id="6171" name="Text Box 36">
            <a:extLst>
              <a:ext uri="{FF2B5EF4-FFF2-40B4-BE49-F238E27FC236}">
                <a16:creationId xmlns:a16="http://schemas.microsoft.com/office/drawing/2014/main" id="{1CC4C45B-F94B-4686-9EA3-812770F60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386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7F9199F-CA2A-4C39-837D-64B60944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8915400" cy="1066800"/>
          </a:xfrm>
        </p:spPr>
        <p:txBody>
          <a:bodyPr/>
          <a:lstStyle/>
          <a:p>
            <a:pPr eaLnBrk="1" hangingPunct="1"/>
            <a:r>
              <a:rPr lang="en-US" altLang="en-US" sz="3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en-US" altLang="en-US" sz="3400" b="1">
                <a:solidFill>
                  <a:srgbClr val="0000FF"/>
                </a:solidFill>
                <a:latin typeface="VNI-Times" pitchFamily="2" charset="0"/>
              </a:rPr>
              <a:t>: TÍNH CHAÁT HOÙA HOÏC CUÛA OXIDE</a:t>
            </a:r>
          </a:p>
        </p:txBody>
      </p:sp>
      <p:sp>
        <p:nvSpPr>
          <p:cNvPr id="7171" name="Rectangle 5">
            <a:extLst>
              <a:ext uri="{FF2B5EF4-FFF2-40B4-BE49-F238E27FC236}">
                <a16:creationId xmlns:a16="http://schemas.microsoft.com/office/drawing/2014/main" id="{9D6F940E-7C44-4BC0-BF82-7B958DEEC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2057400"/>
            <a:ext cx="9067800" cy="2667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400">
                <a:solidFill>
                  <a:srgbClr val="0000FF"/>
                </a:solidFill>
                <a:latin typeface="VNI-Times" pitchFamily="2" charset="0"/>
              </a:rPr>
              <a:t>I. TÍNH CHAÁT HOÙA HOÏC CUÛA OXIDE: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400">
                <a:solidFill>
                  <a:srgbClr val="0000FF"/>
                </a:solidFill>
                <a:latin typeface="VNI-Times" pitchFamily="2" charset="0"/>
              </a:rPr>
              <a:t>	1.Oxide base coù nhöõng tính chaát hoùa hoïc naøo?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	</a:t>
            </a:r>
            <a:r>
              <a:rPr lang="en-US" altLang="en-US" sz="3400">
                <a:solidFill>
                  <a:srgbClr val="0000FF"/>
                </a:solidFill>
                <a:latin typeface="VNI-Times" pitchFamily="2" charset="0"/>
              </a:rPr>
              <a:t>2.Oxide acid coù nhöõng tính chaát hoùa hoïc naøo?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400">
                <a:solidFill>
                  <a:srgbClr val="0000FF"/>
                </a:solidFill>
                <a:latin typeface="VNI-Times" pitchFamily="2" charset="0"/>
              </a:rPr>
              <a:t>II.KHAÙI QUAÙT VEÀ SÖÏ PHAÂN LOAÏI OXIDE 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F280A453-1136-4DD5-8F4F-80CA82B5A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762000"/>
            <a:ext cx="8763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 eaLnBrk="1" hangingPunct="1">
              <a:defRPr/>
            </a:pPr>
            <a:r>
              <a:rPr lang="en-US" sz="3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KHAÙI QUAÙT VEÀ SÖÏ PHAÂN LOAÏI OXIDE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477B86CB-F243-44B9-91D5-1FB42AAA6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8991600" cy="1143000"/>
          </a:xfrm>
        </p:spPr>
        <p:txBody>
          <a:bodyPr/>
          <a:lstStyle/>
          <a:p>
            <a:pPr algn="l" eaLnBrk="1" hangingPunct="1"/>
            <a:r>
              <a:rPr lang="en-US" altLang="en-US" sz="3600" b="1">
                <a:solidFill>
                  <a:schemeClr val="hlink"/>
                </a:solidFill>
                <a:latin typeface="VNI-Times" pitchFamily="2" charset="0"/>
              </a:rPr>
              <a:t>I. TÍNH CHAÁT HOÙA HOÏC CUÛA OXIDE:</a:t>
            </a:r>
          </a:p>
        </p:txBody>
      </p:sp>
      <p:sp>
        <p:nvSpPr>
          <p:cNvPr id="8195" name="Rectangle 5">
            <a:extLst>
              <a:ext uri="{FF2B5EF4-FFF2-40B4-BE49-F238E27FC236}">
                <a16:creationId xmlns:a16="http://schemas.microsoft.com/office/drawing/2014/main" id="{2EABDB53-705D-4AF0-805C-553A27205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43000"/>
            <a:ext cx="8991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b="1">
                <a:solidFill>
                  <a:schemeClr val="hlink"/>
                </a:solidFill>
                <a:latin typeface="VNI-Times" pitchFamily="2" charset="0"/>
              </a:rPr>
              <a:t>1. Oxide base coù nhöõng tính chaát hoùa hoïc naøo?</a:t>
            </a:r>
          </a:p>
        </p:txBody>
      </p:sp>
      <p:sp>
        <p:nvSpPr>
          <p:cNvPr id="8196" name="Rectangle 6">
            <a:extLst>
              <a:ext uri="{FF2B5EF4-FFF2-40B4-BE49-F238E27FC236}">
                <a16:creationId xmlns:a16="http://schemas.microsoft.com/office/drawing/2014/main" id="{4D48DDB4-1287-4841-B782-DC5C6C4CA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905000"/>
            <a:ext cx="495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b="1">
                <a:latin typeface="VNI-Times" pitchFamily="2" charset="0"/>
              </a:rPr>
              <a:t>a. Taùc duïng vôùi nöôùc:</a:t>
            </a:r>
          </a:p>
        </p:txBody>
      </p:sp>
      <p:sp>
        <p:nvSpPr>
          <p:cNvPr id="8197" name="Rectangle 7">
            <a:extLst>
              <a:ext uri="{FF2B5EF4-FFF2-40B4-BE49-F238E27FC236}">
                <a16:creationId xmlns:a16="http://schemas.microsoft.com/office/drawing/2014/main" id="{F6F19BEF-670A-483C-849F-2992144C7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743200"/>
            <a:ext cx="7543800" cy="1327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400" b="1">
                <a:solidFill>
                  <a:srgbClr val="0000FF"/>
                </a:solidFill>
                <a:latin typeface="Times New Roman" panose="02020603050405020304" pitchFamily="18" charset="0"/>
              </a:rPr>
              <a:t>1 số O</a:t>
            </a:r>
            <a:r>
              <a:rPr lang="en-US" altLang="en-US" sz="34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Base</a:t>
            </a:r>
            <a:r>
              <a:rPr lang="en-US" altLang="en-US" sz="3400" b="1">
                <a:solidFill>
                  <a:srgbClr val="0000FF"/>
                </a:solidFill>
                <a:latin typeface="Times New Roman" panose="02020603050405020304" pitchFamily="18" charset="0"/>
              </a:rPr>
              <a:t> + H</a:t>
            </a:r>
            <a:r>
              <a:rPr lang="en-US" altLang="en-US" sz="34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400" b="1">
                <a:solidFill>
                  <a:srgbClr val="0000FF"/>
                </a:solidFill>
                <a:latin typeface="Times New Roman" panose="02020603050405020304" pitchFamily="18" charset="0"/>
              </a:rPr>
              <a:t>O              dd Base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400" b="1">
                <a:solidFill>
                  <a:srgbClr val="0000FF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</a:rPr>
              <a:t>Na</a:t>
            </a:r>
            <a:r>
              <a:rPr lang="en-US" altLang="en-US" sz="26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</a:rPr>
              <a:t>O, K</a:t>
            </a:r>
            <a:r>
              <a:rPr lang="en-US" altLang="en-US" sz="26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</a:rPr>
              <a:t>O, CaO, BaO...)              (K loại &amp; OH)</a:t>
            </a:r>
          </a:p>
        </p:txBody>
      </p:sp>
      <p:sp>
        <p:nvSpPr>
          <p:cNvPr id="8198" name="Line 8">
            <a:extLst>
              <a:ext uri="{FF2B5EF4-FFF2-40B4-BE49-F238E27FC236}">
                <a16:creationId xmlns:a16="http://schemas.microsoft.com/office/drawing/2014/main" id="{EB6E5F8F-DE2A-4266-8EC3-5C1F70984A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5300" y="3200400"/>
            <a:ext cx="838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Text Box 9">
            <a:extLst>
              <a:ext uri="{FF2B5EF4-FFF2-40B4-BE49-F238E27FC236}">
                <a16:creationId xmlns:a16="http://schemas.microsoft.com/office/drawing/2014/main" id="{E145A26B-B913-44FE-B4DA-70DB87124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07035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Na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8200" name="Text Box 10">
            <a:extLst>
              <a:ext uri="{FF2B5EF4-FFF2-40B4-BE49-F238E27FC236}">
                <a16:creationId xmlns:a16="http://schemas.microsoft.com/office/drawing/2014/main" id="{7B8FECAF-0D98-4821-96CD-6469EA43D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0386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8201" name="Text Box 11">
            <a:extLst>
              <a:ext uri="{FF2B5EF4-FFF2-40B4-BE49-F238E27FC236}">
                <a16:creationId xmlns:a16="http://schemas.microsoft.com/office/drawing/2014/main" id="{B0F15CE8-4300-423C-9123-20FA85EE2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070350"/>
            <a:ext cx="114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8202" name="Text Box 12">
            <a:extLst>
              <a:ext uri="{FF2B5EF4-FFF2-40B4-BE49-F238E27FC236}">
                <a16:creationId xmlns:a16="http://schemas.microsoft.com/office/drawing/2014/main" id="{795C19B9-87E5-44EE-8944-4C923354D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07035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Na</a:t>
            </a: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OH</a:t>
            </a:r>
          </a:p>
        </p:txBody>
      </p:sp>
      <p:sp>
        <p:nvSpPr>
          <p:cNvPr id="8203" name="Line 13">
            <a:extLst>
              <a:ext uri="{FF2B5EF4-FFF2-40B4-BE49-F238E27FC236}">
                <a16:creationId xmlns:a16="http://schemas.microsoft.com/office/drawing/2014/main" id="{7ACB00A1-0ECD-4ED6-ACC5-762B96E620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44513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Text Box 14">
            <a:extLst>
              <a:ext uri="{FF2B5EF4-FFF2-40B4-BE49-F238E27FC236}">
                <a16:creationId xmlns:a16="http://schemas.microsoft.com/office/drawing/2014/main" id="{169D256D-EEF7-4FD4-BCA1-8ACFB07C0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7879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BaO</a:t>
            </a:r>
          </a:p>
        </p:txBody>
      </p:sp>
      <p:sp>
        <p:nvSpPr>
          <p:cNvPr id="8205" name="Text Box 15">
            <a:extLst>
              <a:ext uri="{FF2B5EF4-FFF2-40B4-BE49-F238E27FC236}">
                <a16:creationId xmlns:a16="http://schemas.microsoft.com/office/drawing/2014/main" id="{19ED4A77-669D-40CD-B81A-D90BC3C5A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75615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8206" name="Text Box 16">
            <a:extLst>
              <a:ext uri="{FF2B5EF4-FFF2-40B4-BE49-F238E27FC236}">
                <a16:creationId xmlns:a16="http://schemas.microsoft.com/office/drawing/2014/main" id="{8FA64122-D11E-41F2-A1D4-71A37A862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787900"/>
            <a:ext cx="114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8207" name="Text Box 17">
            <a:extLst>
              <a:ext uri="{FF2B5EF4-FFF2-40B4-BE49-F238E27FC236}">
                <a16:creationId xmlns:a16="http://schemas.microsoft.com/office/drawing/2014/main" id="{A6EAD291-C12D-4705-AF1E-DD80854D4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78790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Ba(</a:t>
            </a: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OH</a:t>
            </a:r>
            <a:r>
              <a:rPr lang="en-US" altLang="en-US" sz="3600">
                <a:latin typeface="VNI-Times" pitchFamily="2" charset="0"/>
              </a:rPr>
              <a:t>)</a:t>
            </a:r>
            <a:r>
              <a:rPr lang="en-US" altLang="en-US" sz="3600" baseline="-25000">
                <a:latin typeface="VNI-Times" pitchFamily="2" charset="0"/>
              </a:rPr>
              <a:t>2</a:t>
            </a:r>
          </a:p>
        </p:txBody>
      </p:sp>
      <p:sp>
        <p:nvSpPr>
          <p:cNvPr id="8208" name="Line 18">
            <a:extLst>
              <a:ext uri="{FF2B5EF4-FFF2-40B4-BE49-F238E27FC236}">
                <a16:creationId xmlns:a16="http://schemas.microsoft.com/office/drawing/2014/main" id="{0B7C85A5-9E2C-4E25-A683-F900E5969B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5181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Text Box 19">
            <a:extLst>
              <a:ext uri="{FF2B5EF4-FFF2-40B4-BE49-F238E27FC236}">
                <a16:creationId xmlns:a16="http://schemas.microsoft.com/office/drawing/2014/main" id="{9DB82649-00B4-4B91-9305-7979DA606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0386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2</a:t>
            </a:r>
          </a:p>
        </p:txBody>
      </p:sp>
      <p:sp>
        <p:nvSpPr>
          <p:cNvPr id="8210" name="Text Box 20">
            <a:extLst>
              <a:ext uri="{FF2B5EF4-FFF2-40B4-BE49-F238E27FC236}">
                <a16:creationId xmlns:a16="http://schemas.microsoft.com/office/drawing/2014/main" id="{1575DEAD-8F99-402D-B088-FB2BF7AEB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057650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aseline="-25000">
                <a:latin typeface="VNI-Times" pitchFamily="2" charset="0"/>
              </a:rPr>
              <a:t>VD:</a:t>
            </a:r>
          </a:p>
        </p:txBody>
      </p:sp>
      <p:sp>
        <p:nvSpPr>
          <p:cNvPr id="8211" name="Text Box 14">
            <a:extLst>
              <a:ext uri="{FF2B5EF4-FFF2-40B4-BE49-F238E27FC236}">
                <a16:creationId xmlns:a16="http://schemas.microsoft.com/office/drawing/2014/main" id="{31AB794F-D50B-4E81-9563-D20492278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641975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CuO</a:t>
            </a:r>
          </a:p>
        </p:txBody>
      </p:sp>
      <p:sp>
        <p:nvSpPr>
          <p:cNvPr id="8212" name="Text Box 15">
            <a:extLst>
              <a:ext uri="{FF2B5EF4-FFF2-40B4-BE49-F238E27FC236}">
                <a16:creationId xmlns:a16="http://schemas.microsoft.com/office/drawing/2014/main" id="{3DAECD70-8EAF-4A1D-87FF-5001CC22B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5313" y="5641975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8213" name="Text Box 16">
            <a:extLst>
              <a:ext uri="{FF2B5EF4-FFF2-40B4-BE49-F238E27FC236}">
                <a16:creationId xmlns:a16="http://schemas.microsoft.com/office/drawing/2014/main" id="{D5926BD1-E7A4-43C7-BF86-AA24D5750B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40388"/>
            <a:ext cx="114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H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8214" name="Line 18">
            <a:extLst>
              <a:ext uri="{FF2B5EF4-FFF2-40B4-BE49-F238E27FC236}">
                <a16:creationId xmlns:a16="http://schemas.microsoft.com/office/drawing/2014/main" id="{2C7F631E-651F-4DDA-94F0-5ECB811BF9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59801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Text Box 17">
            <a:extLst>
              <a:ext uri="{FF2B5EF4-FFF2-40B4-BE49-F238E27FC236}">
                <a16:creationId xmlns:a16="http://schemas.microsoft.com/office/drawing/2014/main" id="{75C258AB-4125-41CA-87A6-6EC4EB769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1575" y="5537200"/>
            <a:ext cx="27400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Không p/ư</a:t>
            </a:r>
            <a:endParaRPr lang="en-US" altLang="en-US" sz="3600" baseline="-25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extLst>
              <a:ext uri="{FF2B5EF4-FFF2-40B4-BE49-F238E27FC236}">
                <a16:creationId xmlns:a16="http://schemas.microsoft.com/office/drawing/2014/main" id="{6D4DEA87-339D-46E1-9974-C032ACDC9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>
                <a:latin typeface="VNI-Times" pitchFamily="2" charset="0"/>
              </a:rPr>
              <a:t>b. Taùc duïng vôùi acid: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>
            <a:extLst>
              <a:ext uri="{FF2B5EF4-FFF2-40B4-BE49-F238E27FC236}">
                <a16:creationId xmlns:a16="http://schemas.microsoft.com/office/drawing/2014/main" id="{F9943AB7-A6E0-4022-A3BA-22B8637489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4513" y="2133600"/>
          <a:ext cx="1004887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0" imgH="0" progId="Paint.Picture">
                  <p:embed/>
                </p:oleObj>
              </mc:Choice>
              <mc:Fallback>
                <p:oleObj name="Bitmap Image" r:id="rId2" imgW="0" imgH="0" progId="Paint.Picture">
                  <p:embed/>
                  <p:pic>
                    <p:nvPicPr>
                      <p:cNvPr id="10242" name="Object 2">
                        <a:extLst>
                          <a:ext uri="{FF2B5EF4-FFF2-40B4-BE49-F238E27FC236}">
                            <a16:creationId xmlns:a16="http://schemas.microsoft.com/office/drawing/2014/main" id="{F9943AB7-A6E0-4022-A3BA-22B8637489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513" y="2133600"/>
                        <a:ext cx="1004887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3" name="Object 3">
            <a:extLst>
              <a:ext uri="{FF2B5EF4-FFF2-40B4-BE49-F238E27FC236}">
                <a16:creationId xmlns:a16="http://schemas.microsoft.com/office/drawing/2014/main" id="{48FDFA77-BCE3-468E-B2DC-9FE6ABDC06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0900" y="1981200"/>
          <a:ext cx="3460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4" imgW="0" imgH="0" progId="Paint.Picture">
                  <p:embed/>
                </p:oleObj>
              </mc:Choice>
              <mc:Fallback>
                <p:oleObj name="Bitmap Image" r:id="rId4" imgW="0" imgH="0" progId="Paint.Picture">
                  <p:embed/>
                  <p:pic>
                    <p:nvPicPr>
                      <p:cNvPr id="107523" name="Object 3">
                        <a:extLst>
                          <a:ext uri="{FF2B5EF4-FFF2-40B4-BE49-F238E27FC236}">
                            <a16:creationId xmlns:a16="http://schemas.microsoft.com/office/drawing/2014/main" id="{48FDFA77-BCE3-468E-B2DC-9FE6ABDC06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1981200"/>
                        <a:ext cx="3460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4" name="Object 4">
            <a:extLst>
              <a:ext uri="{FF2B5EF4-FFF2-40B4-BE49-F238E27FC236}">
                <a16:creationId xmlns:a16="http://schemas.microsoft.com/office/drawing/2014/main" id="{B3D06ED4-3CCB-4774-9719-EF97005BA6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5825" y="0"/>
          <a:ext cx="1866900" cy="204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6" imgW="0" imgH="0" progId="Paint.Picture">
                  <p:embed/>
                </p:oleObj>
              </mc:Choice>
              <mc:Fallback>
                <p:oleObj name="Bitmap Image" r:id="rId6" imgW="0" imgH="0" progId="Paint.Picture">
                  <p:embed/>
                  <p:pic>
                    <p:nvPicPr>
                      <p:cNvPr id="107524" name="Object 4">
                        <a:extLst>
                          <a:ext uri="{FF2B5EF4-FFF2-40B4-BE49-F238E27FC236}">
                            <a16:creationId xmlns:a16="http://schemas.microsoft.com/office/drawing/2014/main" id="{B3D06ED4-3CCB-4774-9719-EF97005BA6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825" y="0"/>
                        <a:ext cx="1866900" cy="204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5" name="Text Box 5">
            <a:extLst>
              <a:ext uri="{FF2B5EF4-FFF2-40B4-BE49-F238E27FC236}">
                <a16:creationId xmlns:a16="http://schemas.microsoft.com/office/drawing/2014/main" id="{76BB4478-DBB6-481E-9E2C-098F090DE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562600"/>
            <a:ext cx="114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VNI-Times" pitchFamily="2" charset="0"/>
              </a:rPr>
              <a:t>CuO</a:t>
            </a:r>
          </a:p>
        </p:txBody>
      </p:sp>
      <p:sp>
        <p:nvSpPr>
          <p:cNvPr id="107526" name="Text Box 6">
            <a:extLst>
              <a:ext uri="{FF2B5EF4-FFF2-40B4-BE49-F238E27FC236}">
                <a16:creationId xmlns:a16="http://schemas.microsoft.com/office/drawing/2014/main" id="{29AFCAB8-E122-454B-9459-F990B5EF8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5626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ddCuCl</a:t>
            </a:r>
            <a:r>
              <a:rPr lang="en-US" altLang="en-US" sz="3600" baseline="-25000">
                <a:solidFill>
                  <a:srgbClr val="0000FF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07527" name="Text Box 7">
            <a:extLst>
              <a:ext uri="{FF2B5EF4-FFF2-40B4-BE49-F238E27FC236}">
                <a16:creationId xmlns:a16="http://schemas.microsoft.com/office/drawing/2014/main" id="{83EB08B9-59E3-42D6-8C7C-9EC70369C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81000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996600"/>
                </a:solidFill>
                <a:latin typeface="VNI-Times" pitchFamily="2" charset="0"/>
              </a:rPr>
              <a:t>ddHCl</a:t>
            </a:r>
          </a:p>
        </p:txBody>
      </p:sp>
      <p:sp>
        <p:nvSpPr>
          <p:cNvPr id="107528" name="Line 8">
            <a:extLst>
              <a:ext uri="{FF2B5EF4-FFF2-40B4-BE49-F238E27FC236}">
                <a16:creationId xmlns:a16="http://schemas.microsoft.com/office/drawing/2014/main" id="{E0AD3487-CC76-435B-B065-E90EDC3CC7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16250" y="914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29" name="Line 9">
            <a:extLst>
              <a:ext uri="{FF2B5EF4-FFF2-40B4-BE49-F238E27FC236}">
                <a16:creationId xmlns:a16="http://schemas.microsoft.com/office/drawing/2014/main" id="{C28E16B5-21D6-4BA8-8339-0237528B330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4025" y="102235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0" name="Line 10">
            <a:extLst>
              <a:ext uri="{FF2B5EF4-FFF2-40B4-BE49-F238E27FC236}">
                <a16:creationId xmlns:a16="http://schemas.microsoft.com/office/drawing/2014/main" id="{6AB5BDA7-8F86-4668-B562-DA52E0CDF77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0225" y="838200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1" name="Line 11">
            <a:extLst>
              <a:ext uri="{FF2B5EF4-FFF2-40B4-BE49-F238E27FC236}">
                <a16:creationId xmlns:a16="http://schemas.microsoft.com/office/drawing/2014/main" id="{EFCA0FD4-FCB5-41F0-A7EB-E9EDED9A45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1080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2" name="Line 12">
            <a:extLst>
              <a:ext uri="{FF2B5EF4-FFF2-40B4-BE49-F238E27FC236}">
                <a16:creationId xmlns:a16="http://schemas.microsoft.com/office/drawing/2014/main" id="{4307F610-29BF-4DED-87D0-BEBBCE0DCB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4950" y="121602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3" name="Line 13">
            <a:extLst>
              <a:ext uri="{FF2B5EF4-FFF2-40B4-BE49-F238E27FC236}">
                <a16:creationId xmlns:a16="http://schemas.microsoft.com/office/drawing/2014/main" id="{7A52FC43-7771-47B9-9238-C49CD5DF9D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4775" y="130492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4" name="Line 14">
            <a:extLst>
              <a:ext uri="{FF2B5EF4-FFF2-40B4-BE49-F238E27FC236}">
                <a16:creationId xmlns:a16="http://schemas.microsoft.com/office/drawing/2014/main" id="{AF8BE1E3-132B-4221-B6B8-7F040DDB1AC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140335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5" name="Line 15">
            <a:extLst>
              <a:ext uri="{FF2B5EF4-FFF2-40B4-BE49-F238E27FC236}">
                <a16:creationId xmlns:a16="http://schemas.microsoft.com/office/drawing/2014/main" id="{5B1803DC-9A29-4E6F-B625-D11714C9FB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14700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6" name="AutoShape 16">
            <a:extLst>
              <a:ext uri="{FF2B5EF4-FFF2-40B4-BE49-F238E27FC236}">
                <a16:creationId xmlns:a16="http://schemas.microsoft.com/office/drawing/2014/main" id="{AE906195-EC46-49C8-9B3A-581BFD31990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920875" y="5622925"/>
            <a:ext cx="685800" cy="762000"/>
          </a:xfrm>
          <a:prstGeom prst="flowChartDelay">
            <a:avLst/>
          </a:prstGeom>
          <a:solidFill>
            <a:srgbClr val="99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10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0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5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7" presetClass="exit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decel="100000"/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8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49" dur="4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8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52" dur="60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5999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8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55" dur="80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7999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8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58" dur="100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1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1" dur="90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8999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90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5" grpId="0"/>
      <p:bldP spid="107526" grpId="0"/>
      <p:bldP spid="107527" grpId="0"/>
      <p:bldP spid="1075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6BC6D488-07EF-4569-AF10-C09501DA2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>
                <a:latin typeface="VNI-Times" pitchFamily="2" charset="0"/>
              </a:rPr>
              <a:t>b. Taùc duïng vôùi acid:</a:t>
            </a:r>
          </a:p>
        </p:txBody>
      </p:sp>
      <p:sp>
        <p:nvSpPr>
          <p:cNvPr id="110595" name="Text Box 3">
            <a:extLst>
              <a:ext uri="{FF2B5EF4-FFF2-40B4-BE49-F238E27FC236}">
                <a16:creationId xmlns:a16="http://schemas.microsoft.com/office/drawing/2014/main" id="{F9B92D58-53F5-44E0-AE8A-FAD810928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568450"/>
            <a:ext cx="106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CuO</a:t>
            </a:r>
          </a:p>
        </p:txBody>
      </p:sp>
      <p:sp>
        <p:nvSpPr>
          <p:cNvPr id="110596" name="Text Box 4">
            <a:extLst>
              <a:ext uri="{FF2B5EF4-FFF2-40B4-BE49-F238E27FC236}">
                <a16:creationId xmlns:a16="http://schemas.microsoft.com/office/drawing/2014/main" id="{EB771524-D93A-4E78-829D-80C771F61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60020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110597" name="Text Box 5">
            <a:extLst>
              <a:ext uri="{FF2B5EF4-FFF2-40B4-BE49-F238E27FC236}">
                <a16:creationId xmlns:a16="http://schemas.microsoft.com/office/drawing/2014/main" id="{BDEDB22C-C53F-4C7A-B667-C90416EED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600200"/>
            <a:ext cx="106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HCl</a:t>
            </a:r>
          </a:p>
        </p:txBody>
      </p:sp>
      <p:sp>
        <p:nvSpPr>
          <p:cNvPr id="110598" name="Line 6">
            <a:extLst>
              <a:ext uri="{FF2B5EF4-FFF2-40B4-BE49-F238E27FC236}">
                <a16:creationId xmlns:a16="http://schemas.microsoft.com/office/drawing/2014/main" id="{95BDF66F-8F0D-4A66-AFA9-687B7EADD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981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599" name="Text Box 7">
            <a:extLst>
              <a:ext uri="{FF2B5EF4-FFF2-40B4-BE49-F238E27FC236}">
                <a16:creationId xmlns:a16="http://schemas.microsoft.com/office/drawing/2014/main" id="{7CED4B67-7AE8-4F6E-809A-A6EFDBCB9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0350" y="1851025"/>
            <a:ext cx="40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VNI-Times" pitchFamily="2" charset="0"/>
              </a:rPr>
              <a:t>2</a:t>
            </a:r>
          </a:p>
        </p:txBody>
      </p:sp>
      <p:sp>
        <p:nvSpPr>
          <p:cNvPr id="110600" name="Text Box 8">
            <a:extLst>
              <a:ext uri="{FF2B5EF4-FFF2-40B4-BE49-F238E27FC236}">
                <a16:creationId xmlns:a16="http://schemas.microsoft.com/office/drawing/2014/main" id="{1ECF52A9-E209-4B20-B1C3-AB236EAD3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152400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110602" name="Text Box 10">
            <a:extLst>
              <a:ext uri="{FF2B5EF4-FFF2-40B4-BE49-F238E27FC236}">
                <a16:creationId xmlns:a16="http://schemas.microsoft.com/office/drawing/2014/main" id="{0753C832-D396-449E-B1E8-8BBFEB266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577975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Cu</a:t>
            </a:r>
          </a:p>
        </p:txBody>
      </p:sp>
      <p:sp>
        <p:nvSpPr>
          <p:cNvPr id="110603" name="Text Box 11">
            <a:extLst>
              <a:ext uri="{FF2B5EF4-FFF2-40B4-BE49-F238E27FC236}">
                <a16:creationId xmlns:a16="http://schemas.microsoft.com/office/drawing/2014/main" id="{FE8A6F57-E917-4708-B965-B6E27D345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577975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110604" name="Text Box 12">
            <a:extLst>
              <a:ext uri="{FF2B5EF4-FFF2-40B4-BE49-F238E27FC236}">
                <a16:creationId xmlns:a16="http://schemas.microsoft.com/office/drawing/2014/main" id="{14CA72C5-1B57-4952-9F47-FB603B4A2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6002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Cl</a:t>
            </a:r>
          </a:p>
        </p:txBody>
      </p:sp>
      <p:sp>
        <p:nvSpPr>
          <p:cNvPr id="110605" name="Text Box 13">
            <a:extLst>
              <a:ext uri="{FF2B5EF4-FFF2-40B4-BE49-F238E27FC236}">
                <a16:creationId xmlns:a16="http://schemas.microsoft.com/office/drawing/2014/main" id="{FE38D8C9-2CDC-406A-9DB5-6ABC4B3EC3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19177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VNI-Times" pitchFamily="2" charset="0"/>
              </a:rPr>
              <a:t>2</a:t>
            </a:r>
          </a:p>
        </p:txBody>
      </p:sp>
      <p:sp>
        <p:nvSpPr>
          <p:cNvPr id="110606" name="Text Box 14">
            <a:extLst>
              <a:ext uri="{FF2B5EF4-FFF2-40B4-BE49-F238E27FC236}">
                <a16:creationId xmlns:a16="http://schemas.microsoft.com/office/drawing/2014/main" id="{25335778-693B-40E3-AA8D-268471FF5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192405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VNI-Times" pitchFamily="2" charset="0"/>
              </a:rPr>
              <a:t>1</a:t>
            </a:r>
          </a:p>
        </p:txBody>
      </p:sp>
      <p:sp>
        <p:nvSpPr>
          <p:cNvPr id="110607" name="Text Box 15">
            <a:extLst>
              <a:ext uri="{FF2B5EF4-FFF2-40B4-BE49-F238E27FC236}">
                <a16:creationId xmlns:a16="http://schemas.microsoft.com/office/drawing/2014/main" id="{1BA5CDAF-B054-49EA-AFCA-EFAC553DC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1371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VNI-Times" pitchFamily="2" charset="0"/>
              </a:rPr>
              <a:t>II</a:t>
            </a:r>
          </a:p>
        </p:txBody>
      </p:sp>
      <p:sp>
        <p:nvSpPr>
          <p:cNvPr id="110608" name="Text Box 16">
            <a:extLst>
              <a:ext uri="{FF2B5EF4-FFF2-40B4-BE49-F238E27FC236}">
                <a16:creationId xmlns:a16="http://schemas.microsoft.com/office/drawing/2014/main" id="{44906803-F7D2-4B35-A8A2-D93BE8E9F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371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VNI-Times" pitchFamily="2" charset="0"/>
              </a:rPr>
              <a:t>I</a:t>
            </a:r>
          </a:p>
        </p:txBody>
      </p:sp>
      <p:sp>
        <p:nvSpPr>
          <p:cNvPr id="110609" name="Text Box 17">
            <a:extLst>
              <a:ext uri="{FF2B5EF4-FFF2-40B4-BE49-F238E27FC236}">
                <a16:creationId xmlns:a16="http://schemas.microsoft.com/office/drawing/2014/main" id="{043E9FDF-BC19-45A0-8349-ED515A709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6002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F0000"/>
                </a:solidFill>
                <a:latin typeface="VNI-Times" pitchFamily="2" charset="0"/>
              </a:rPr>
              <a:t>H</a:t>
            </a:r>
          </a:p>
        </p:txBody>
      </p:sp>
      <p:sp>
        <p:nvSpPr>
          <p:cNvPr id="11281" name="Text Box 18">
            <a:extLst>
              <a:ext uri="{FF2B5EF4-FFF2-40B4-BE49-F238E27FC236}">
                <a16:creationId xmlns:a16="http://schemas.microsoft.com/office/drawing/2014/main" id="{53337850-D1D5-448D-B0F7-EEE9C69CB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4290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VNI-Times" pitchFamily="2" charset="0"/>
            </a:endParaRPr>
          </a:p>
        </p:txBody>
      </p:sp>
      <p:sp>
        <p:nvSpPr>
          <p:cNvPr id="110611" name="Text Box 19">
            <a:extLst>
              <a:ext uri="{FF2B5EF4-FFF2-40B4-BE49-F238E27FC236}">
                <a16:creationId xmlns:a16="http://schemas.microsoft.com/office/drawing/2014/main" id="{16C28071-1971-4967-BE1E-305B30138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60020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F0000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10612" name="Text Box 20">
            <a:extLst>
              <a:ext uri="{FF2B5EF4-FFF2-40B4-BE49-F238E27FC236}">
                <a16:creationId xmlns:a16="http://schemas.microsoft.com/office/drawing/2014/main" id="{9369FAEF-3D2E-40C9-B6B1-12B03318E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209800"/>
            <a:ext cx="1676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>
                <a:latin typeface="VNI-Times" pitchFamily="2" charset="0"/>
              </a:rPr>
              <a:t>Vaäy: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0F5D51A6-08F8-4EAF-AD4D-9CC0AF2BAF79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438400"/>
            <a:ext cx="7086600" cy="777875"/>
            <a:chOff x="910" y="1616"/>
            <a:chExt cx="4464" cy="720"/>
          </a:xfrm>
        </p:grpSpPr>
        <p:sp>
          <p:nvSpPr>
            <p:cNvPr id="11289" name="Rectangle 21">
              <a:extLst>
                <a:ext uri="{FF2B5EF4-FFF2-40B4-BE49-F238E27FC236}">
                  <a16:creationId xmlns:a16="http://schemas.microsoft.com/office/drawing/2014/main" id="{5E009227-BD28-4745-BC70-55C20A5B3E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" y="1616"/>
              <a:ext cx="4464" cy="72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3800">
                  <a:solidFill>
                    <a:srgbClr val="0000FF"/>
                  </a:solidFill>
                  <a:latin typeface="VNI-Times" pitchFamily="2" charset="0"/>
                </a:rPr>
                <a:t>O</a:t>
              </a:r>
              <a:r>
                <a:rPr lang="en-US" altLang="en-US" sz="3800" baseline="-25000">
                  <a:solidFill>
                    <a:srgbClr val="0000FF"/>
                  </a:solidFill>
                  <a:latin typeface="VNI-Times" pitchFamily="2" charset="0"/>
                </a:rPr>
                <a:t>B</a:t>
              </a:r>
              <a:r>
                <a:rPr lang="en-US" altLang="en-US" sz="3800">
                  <a:solidFill>
                    <a:srgbClr val="0000FF"/>
                  </a:solidFill>
                  <a:latin typeface="VNI-Times" pitchFamily="2" charset="0"/>
                </a:rPr>
                <a:t> + Acid           Muối + H</a:t>
              </a:r>
              <a:r>
                <a:rPr lang="en-US" altLang="en-US" sz="3800" baseline="-25000">
                  <a:solidFill>
                    <a:srgbClr val="0000FF"/>
                  </a:solidFill>
                  <a:latin typeface="VNI-Times" pitchFamily="2" charset="0"/>
                </a:rPr>
                <a:t>2</a:t>
              </a:r>
              <a:r>
                <a:rPr lang="en-US" altLang="en-US" sz="3800">
                  <a:solidFill>
                    <a:srgbClr val="0000FF"/>
                  </a:solidFill>
                  <a:latin typeface="VNI-Times" pitchFamily="2" charset="0"/>
                </a:rPr>
                <a:t>O</a:t>
              </a:r>
            </a:p>
          </p:txBody>
        </p:sp>
        <p:sp>
          <p:nvSpPr>
            <p:cNvPr id="11290" name="Line 22">
              <a:extLst>
                <a:ext uri="{FF2B5EF4-FFF2-40B4-BE49-F238E27FC236}">
                  <a16:creationId xmlns:a16="http://schemas.microsoft.com/office/drawing/2014/main" id="{57D5A940-202E-45DC-B1E4-7722754375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095"/>
              <a:ext cx="528" cy="1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" name="Text Box 9">
            <a:extLst>
              <a:ext uri="{FF2B5EF4-FFF2-40B4-BE49-F238E27FC236}">
                <a16:creationId xmlns:a16="http://schemas.microsoft.com/office/drawing/2014/main" id="{11C421CF-7E65-4897-B09C-FB0BDDD97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3559175"/>
            <a:ext cx="36147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+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36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CDF8627-5ABB-461B-94CB-DB4A7AE3261F}"/>
              </a:ext>
            </a:extLst>
          </p:cNvPr>
          <p:cNvCxnSpPr/>
          <p:nvPr/>
        </p:nvCxnSpPr>
        <p:spPr>
          <a:xfrm>
            <a:off x="3810000" y="3962400"/>
            <a:ext cx="68897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9">
            <a:extLst>
              <a:ext uri="{FF2B5EF4-FFF2-40B4-BE49-F238E27FC236}">
                <a16:creationId xmlns:a16="http://schemas.microsoft.com/office/drawing/2014/main" id="{F62FA1AF-C774-4223-BAB3-37DC70816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6938" y="3505200"/>
            <a:ext cx="2455862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vi-VN" sz="36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vi-VN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alt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vi-VN" sz="6000" b="1" baseline="-250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9">
            <a:extLst>
              <a:ext uri="{FF2B5EF4-FFF2-40B4-BE49-F238E27FC236}">
                <a16:creationId xmlns:a16="http://schemas.microsoft.com/office/drawing/2014/main" id="{5F502FB0-15E6-4F79-A01C-55E7176BE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559175"/>
            <a:ext cx="15621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vi-VN" sz="6000" b="1" baseline="-25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10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0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C 0.10417 -0.04676 0.20833 -0.09352 0.28993 -0.09352 C 0.37153 -0.09352 0.43073 -0.04676 0.48993 -2.59259E-6 " pathEditMode="relative" ptsTypes="aaA">
                                      <p:cBhvr>
                                        <p:cTn id="41" dur="2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C 0.0592 0.03009 0.1184 0.06019 0.16753 0.06019 C 0.21667 0.06019 0.25573 0.03009 0.29497 0.0 " pathEditMode="relative" ptsTypes="aaA">
                                      <p:cBhvr>
                                        <p:cTn id="44" dur="20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1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1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110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110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231 C 0.11424 -0.05115 0.22865 -0.1 0.31407 -0.1 C 0.39931 -0.1 0.45591 -0.05115 0.5125 -0.00231 " pathEditMode="relative" rAng="0" ptsTypes="aaA">
                                      <p:cBhvr>
                                        <p:cTn id="76" dur="2000" fill="hold"/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25" y="-4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0.00764 C 0.14045 0.04375 0.28125 0.08033 0.40122 0.07871 C 0.52135 0.07755 0.62101 0.03912 0.72083 0.00093 " pathEditMode="relative" rAng="0" ptsTypes="aaA">
                                      <p:cBhvr>
                                        <p:cTn id="79" dur="2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42" y="3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8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0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1000"/>
                                        <p:tgtEl>
                                          <p:spTgt spid="11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/>
      <p:bldP spid="110595" grpId="0"/>
      <p:bldP spid="110596" grpId="0"/>
      <p:bldP spid="110597" grpId="0"/>
      <p:bldP spid="110599" grpId="0"/>
      <p:bldP spid="110600" grpId="0"/>
      <p:bldP spid="110602" grpId="0"/>
      <p:bldP spid="110602" grpId="1"/>
      <p:bldP spid="110603" grpId="0"/>
      <p:bldP spid="110603" grpId="1"/>
      <p:bldP spid="110604" grpId="0"/>
      <p:bldP spid="110604" grpId="1"/>
      <p:bldP spid="110605" grpId="0"/>
      <p:bldP spid="110606" grpId="0"/>
      <p:bldP spid="110606" grpId="1"/>
      <p:bldP spid="110607" grpId="0"/>
      <p:bldP spid="110607" grpId="1"/>
      <p:bldP spid="110608" grpId="0"/>
      <p:bldP spid="110608" grpId="1"/>
      <p:bldP spid="110609" grpId="0"/>
      <p:bldP spid="110609" grpId="1"/>
      <p:bldP spid="110611" grpId="0"/>
      <p:bldP spid="110612" grpId="0"/>
      <p:bldP spid="23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Text Box 4">
            <a:extLst>
              <a:ext uri="{FF2B5EF4-FFF2-40B4-BE49-F238E27FC236}">
                <a16:creationId xmlns:a16="http://schemas.microsoft.com/office/drawing/2014/main" id="{A8447D38-4F98-4B86-880F-EF57109BD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6845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Al</a:t>
            </a:r>
            <a:r>
              <a:rPr lang="en-US" altLang="en-US" sz="3600" baseline="-25000">
                <a:latin typeface="VNI-Times" pitchFamily="2" charset="0"/>
              </a:rPr>
              <a:t>2</a:t>
            </a:r>
            <a:r>
              <a:rPr lang="en-US" altLang="en-US" sz="3600">
                <a:latin typeface="VNI-Times" pitchFamily="2" charset="0"/>
              </a:rPr>
              <a:t>O</a:t>
            </a:r>
            <a:r>
              <a:rPr lang="en-US" altLang="en-US" sz="3600" baseline="-25000">
                <a:latin typeface="VNI-Times" pitchFamily="2" charset="0"/>
              </a:rPr>
              <a:t>3</a:t>
            </a:r>
          </a:p>
        </p:txBody>
      </p:sp>
      <p:sp>
        <p:nvSpPr>
          <p:cNvPr id="124933" name="Text Box 5">
            <a:extLst>
              <a:ext uri="{FF2B5EF4-FFF2-40B4-BE49-F238E27FC236}">
                <a16:creationId xmlns:a16="http://schemas.microsoft.com/office/drawing/2014/main" id="{C824CF2E-57AF-4EEC-B92F-6CEA9C0B8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60020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124934" name="Text Box 6">
            <a:extLst>
              <a:ext uri="{FF2B5EF4-FFF2-40B4-BE49-F238E27FC236}">
                <a16:creationId xmlns:a16="http://schemas.microsoft.com/office/drawing/2014/main" id="{57B9523E-DE7C-47C9-888A-26008D7C3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600200"/>
            <a:ext cx="106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HCl</a:t>
            </a:r>
          </a:p>
        </p:txBody>
      </p:sp>
      <p:sp>
        <p:nvSpPr>
          <p:cNvPr id="124935" name="Line 7">
            <a:extLst>
              <a:ext uri="{FF2B5EF4-FFF2-40B4-BE49-F238E27FC236}">
                <a16:creationId xmlns:a16="http://schemas.microsoft.com/office/drawing/2014/main" id="{F17158A9-82F6-43C7-9FDF-7345C81EA6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981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36" name="Text Box 8">
            <a:extLst>
              <a:ext uri="{FF2B5EF4-FFF2-40B4-BE49-F238E27FC236}">
                <a16:creationId xmlns:a16="http://schemas.microsoft.com/office/drawing/2014/main" id="{9C6968CE-05A1-4879-80A4-A6BA34FFA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0350" y="1851025"/>
            <a:ext cx="40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VNI-Times" pitchFamily="2" charset="0"/>
              </a:rPr>
              <a:t>2</a:t>
            </a:r>
          </a:p>
        </p:txBody>
      </p:sp>
      <p:sp>
        <p:nvSpPr>
          <p:cNvPr id="124937" name="Text Box 9">
            <a:extLst>
              <a:ext uri="{FF2B5EF4-FFF2-40B4-BE49-F238E27FC236}">
                <a16:creationId xmlns:a16="http://schemas.microsoft.com/office/drawing/2014/main" id="{B8964A9B-6BA4-4376-869E-9947C9238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152400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+</a:t>
            </a:r>
          </a:p>
        </p:txBody>
      </p:sp>
      <p:sp>
        <p:nvSpPr>
          <p:cNvPr id="124938" name="Text Box 10">
            <a:extLst>
              <a:ext uri="{FF2B5EF4-FFF2-40B4-BE49-F238E27FC236}">
                <a16:creationId xmlns:a16="http://schemas.microsoft.com/office/drawing/2014/main" id="{9CFA44CF-4D11-4915-9FB7-5F4E9F6E8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77975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Al</a:t>
            </a:r>
          </a:p>
        </p:txBody>
      </p:sp>
      <p:sp>
        <p:nvSpPr>
          <p:cNvPr id="124939" name="Text Box 11">
            <a:extLst>
              <a:ext uri="{FF2B5EF4-FFF2-40B4-BE49-F238E27FC236}">
                <a16:creationId xmlns:a16="http://schemas.microsoft.com/office/drawing/2014/main" id="{63C797AE-DDCB-4E2D-88E5-019F8C263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558925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O</a:t>
            </a:r>
          </a:p>
        </p:txBody>
      </p:sp>
      <p:sp>
        <p:nvSpPr>
          <p:cNvPr id="124940" name="Text Box 12">
            <a:extLst>
              <a:ext uri="{FF2B5EF4-FFF2-40B4-BE49-F238E27FC236}">
                <a16:creationId xmlns:a16="http://schemas.microsoft.com/office/drawing/2014/main" id="{27110C81-5FAD-4659-8901-54450E644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6002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VNI-Times" pitchFamily="2" charset="0"/>
              </a:rPr>
              <a:t>Cl</a:t>
            </a:r>
          </a:p>
        </p:txBody>
      </p:sp>
      <p:sp>
        <p:nvSpPr>
          <p:cNvPr id="124941" name="Text Box 13">
            <a:extLst>
              <a:ext uri="{FF2B5EF4-FFF2-40B4-BE49-F238E27FC236}">
                <a16:creationId xmlns:a16="http://schemas.microsoft.com/office/drawing/2014/main" id="{558F11D5-E59C-4304-8E62-FE88A3B9A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19177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VNI-Times" pitchFamily="2" charset="0"/>
              </a:rPr>
              <a:t>3</a:t>
            </a:r>
          </a:p>
        </p:txBody>
      </p:sp>
      <p:sp>
        <p:nvSpPr>
          <p:cNvPr id="124942" name="Text Box 14">
            <a:extLst>
              <a:ext uri="{FF2B5EF4-FFF2-40B4-BE49-F238E27FC236}">
                <a16:creationId xmlns:a16="http://schemas.microsoft.com/office/drawing/2014/main" id="{08A5DA8A-7C54-4DD9-BE05-052A70044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92405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VNI-Times" pitchFamily="2" charset="0"/>
              </a:rPr>
              <a:t>1</a:t>
            </a:r>
          </a:p>
        </p:txBody>
      </p:sp>
      <p:sp>
        <p:nvSpPr>
          <p:cNvPr id="124943" name="Text Box 15">
            <a:extLst>
              <a:ext uri="{FF2B5EF4-FFF2-40B4-BE49-F238E27FC236}">
                <a16:creationId xmlns:a16="http://schemas.microsoft.com/office/drawing/2014/main" id="{913915BA-36B5-4CC0-A4FB-58F37A8AD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371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VNI-Times" pitchFamily="2" charset="0"/>
              </a:rPr>
              <a:t>III</a:t>
            </a:r>
          </a:p>
        </p:txBody>
      </p:sp>
      <p:sp>
        <p:nvSpPr>
          <p:cNvPr id="124944" name="Text Box 16">
            <a:extLst>
              <a:ext uri="{FF2B5EF4-FFF2-40B4-BE49-F238E27FC236}">
                <a16:creationId xmlns:a16="http://schemas.microsoft.com/office/drawing/2014/main" id="{FC4E132F-22CF-4500-A60C-8E1F29C8B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371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VNI-Times" pitchFamily="2" charset="0"/>
              </a:rPr>
              <a:t>I</a:t>
            </a:r>
          </a:p>
        </p:txBody>
      </p:sp>
      <p:sp>
        <p:nvSpPr>
          <p:cNvPr id="124945" name="Text Box 17">
            <a:extLst>
              <a:ext uri="{FF2B5EF4-FFF2-40B4-BE49-F238E27FC236}">
                <a16:creationId xmlns:a16="http://schemas.microsoft.com/office/drawing/2014/main" id="{44AFBC80-8376-4791-AB2E-54D39D0A7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6002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C00000"/>
                </a:solidFill>
                <a:latin typeface="VNI-Times" pitchFamily="2" charset="0"/>
              </a:rPr>
              <a:t>H</a:t>
            </a:r>
          </a:p>
        </p:txBody>
      </p:sp>
      <p:sp>
        <p:nvSpPr>
          <p:cNvPr id="124946" name="Text Box 18">
            <a:extLst>
              <a:ext uri="{FF2B5EF4-FFF2-40B4-BE49-F238E27FC236}">
                <a16:creationId xmlns:a16="http://schemas.microsoft.com/office/drawing/2014/main" id="{C0A6006D-C259-438E-A040-21EA3A986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60020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124949" name="Text Box 21">
            <a:extLst>
              <a:ext uri="{FF2B5EF4-FFF2-40B4-BE49-F238E27FC236}">
                <a16:creationId xmlns:a16="http://schemas.microsoft.com/office/drawing/2014/main" id="{2E085FBD-CA4B-4539-88E6-6704E57CB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8725" y="1577975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24950" name="Text Box 22">
            <a:extLst>
              <a:ext uri="{FF2B5EF4-FFF2-40B4-BE49-F238E27FC236}">
                <a16:creationId xmlns:a16="http://schemas.microsoft.com/office/drawing/2014/main" id="{01BFE80F-C062-4BF1-9530-342714A6A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0125" y="156845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VNI-Times" pitchFamily="2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24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4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24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24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0093 C 0.10347 -0.04629 0.20712 -0.09352 0.28837 -0.09352 C 0.36944 -0.09352 0.42847 -0.04629 0.4875 0.00093 " pathEditMode="relative" rAng="0" ptsTypes="aaA">
                                      <p:cBhvr>
                                        <p:cTn id="37" dur="2000" fill="hold"/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75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C 0.0592 0.03009 0.1184 0.06019 0.16753 0.06019 C 0.21667 0.06019 0.25573 0.03009 0.29497 0.0 " pathEditMode="relative" ptsTypes="aaA">
                                      <p:cBhvr>
                                        <p:cTn id="40" dur="2000" fill="hold"/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24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4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24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24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1249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124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1249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231 C 0.11424 -0.05115 0.22865 -0.1 0.31407 -0.1 C 0.39931 -0.1 0.45591 -0.05115 0.5125 -0.00231 " pathEditMode="relative" rAng="0" ptsTypes="aaA">
                                      <p:cBhvr>
                                        <p:cTn id="72" dur="2000" fill="hold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25" y="-4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0.00764 C 0.14045 0.04375 0.28125 0.08033 0.40122 0.07871 C 0.52135 0.07755 0.62101 0.03912 0.72083 0.00093 " pathEditMode="relative" rAng="0" ptsTypes="aaA">
                                      <p:cBhvr>
                                        <p:cTn id="75" dur="20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42" y="3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24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8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24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124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2" grpId="0"/>
      <p:bldP spid="124933" grpId="0"/>
      <p:bldP spid="124934" grpId="0"/>
      <p:bldP spid="124936" grpId="0"/>
      <p:bldP spid="124937" grpId="0"/>
      <p:bldP spid="124938" grpId="0"/>
      <p:bldP spid="124938" grpId="1"/>
      <p:bldP spid="124939" grpId="0"/>
      <p:bldP spid="124939" grpId="1"/>
      <p:bldP spid="124940" grpId="0"/>
      <p:bldP spid="124940" grpId="1"/>
      <p:bldP spid="124941" grpId="0"/>
      <p:bldP spid="124942" grpId="0"/>
      <p:bldP spid="124942" grpId="1"/>
      <p:bldP spid="124943" grpId="0"/>
      <p:bldP spid="124943" grpId="1"/>
      <p:bldP spid="124944" grpId="0"/>
      <p:bldP spid="124944" grpId="1"/>
      <p:bldP spid="124945" grpId="0"/>
      <p:bldP spid="124945" grpId="1"/>
      <p:bldP spid="124946" grpId="0"/>
      <p:bldP spid="124949" grpId="0"/>
      <p:bldP spid="12495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851</TotalTime>
  <Words>905</Words>
  <Application>Microsoft Office PowerPoint</Application>
  <PresentationFormat>On-screen Show (4:3)</PresentationFormat>
  <Paragraphs>288</Paragraphs>
  <Slides>20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Garamond</vt:lpstr>
      <vt:lpstr>Times New Roman</vt:lpstr>
      <vt:lpstr>VNI-Times</vt:lpstr>
      <vt:lpstr>Wingdings</vt:lpstr>
      <vt:lpstr>Default Design</vt:lpstr>
      <vt:lpstr>Office Theme</vt:lpstr>
      <vt:lpstr>Bitmap Image</vt:lpstr>
      <vt:lpstr>PowerPoint Presentation</vt:lpstr>
      <vt:lpstr>CAÂU HOÛI OÂN TAÄP</vt:lpstr>
      <vt:lpstr>GIAÛI</vt:lpstr>
      <vt:lpstr>BÀI 1: TÍNH CHAÁT HOÙA HOÏC CUÛA OXIDE</vt:lpstr>
      <vt:lpstr>I. TÍNH CHAÁT HOÙA HOÏC CUÛA OXIDE:</vt:lpstr>
      <vt:lpstr>b. Taùc duïng vôùi acid:</vt:lpstr>
      <vt:lpstr>PowerPoint Presentation</vt:lpstr>
      <vt:lpstr>b. Taùc duïng vôùi acid:</vt:lpstr>
      <vt:lpstr>PowerPoint Presentation</vt:lpstr>
      <vt:lpstr>c. Taùc duïng vôùi oxide acid:</vt:lpstr>
      <vt:lpstr>PowerPoint Presentation</vt:lpstr>
      <vt:lpstr>2. Oxide acid coù nhöõng tính chaát hoùa hoïc naøo?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nhoctini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Phoøng Giaùo Duïc Quaän 9</dc:title>
  <dc:creator>nhoctini</dc:creator>
  <cp:lastModifiedBy>Dang Quang Trung</cp:lastModifiedBy>
  <cp:revision>57</cp:revision>
  <dcterms:created xsi:type="dcterms:W3CDTF">2005-08-16T17:24:20Z</dcterms:created>
  <dcterms:modified xsi:type="dcterms:W3CDTF">2021-09-21T11:20:56Z</dcterms:modified>
</cp:coreProperties>
</file>